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5.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0" r:id="rId2"/>
    <p:sldId id="317" r:id="rId3"/>
    <p:sldId id="302" r:id="rId4"/>
    <p:sldId id="258" r:id="rId5"/>
    <p:sldId id="301" r:id="rId6"/>
    <p:sldId id="323" r:id="rId7"/>
    <p:sldId id="292" r:id="rId8"/>
    <p:sldId id="297" r:id="rId9"/>
    <p:sldId id="303" r:id="rId10"/>
    <p:sldId id="318" r:id="rId11"/>
    <p:sldId id="319" r:id="rId12"/>
    <p:sldId id="320" r:id="rId13"/>
    <p:sldId id="321" r:id="rId14"/>
    <p:sldId id="322" r:id="rId15"/>
    <p:sldId id="282" r:id="rId16"/>
    <p:sldId id="290" r:id="rId17"/>
    <p:sldId id="286" r:id="rId1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ning" id="{EBDE7186-E85E-494C-8B5F-69043934858B}">
          <p14:sldIdLst>
            <p14:sldId id="270"/>
            <p14:sldId id="317"/>
            <p14:sldId id="302"/>
            <p14:sldId id="258"/>
            <p14:sldId id="301"/>
            <p14:sldId id="323"/>
            <p14:sldId id="292"/>
            <p14:sldId id="297"/>
            <p14:sldId id="303"/>
            <p14:sldId id="318"/>
            <p14:sldId id="319"/>
            <p14:sldId id="320"/>
            <p14:sldId id="321"/>
            <p14:sldId id="322"/>
            <p14:sldId id="282"/>
            <p14:sldId id="290"/>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326"/>
    <a:srgbClr val="796545"/>
    <a:srgbClr val="826C56"/>
    <a:srgbClr val="FCF1C4"/>
    <a:srgbClr val="FDF2C5"/>
    <a:srgbClr val="F97F7F"/>
    <a:srgbClr val="F0F0F0"/>
    <a:srgbClr val="4472C4"/>
    <a:srgbClr val="FFFFFF"/>
    <a:srgbClr val="FFD1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5860E-ED2C-435B-93BF-5B084256F3A6}" type="datetimeFigureOut">
              <a:rPr lang="nl-NL" smtClean="0"/>
              <a:t>23-5-2025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E9F23-1786-4662-8B15-64177E21A686}" type="slidenum">
              <a:rPr lang="nl-NL" smtClean="0"/>
              <a:t>‹nr.›</a:t>
            </a:fld>
            <a:endParaRPr lang="nl-NL"/>
          </a:p>
        </p:txBody>
      </p:sp>
    </p:spTree>
    <p:extLst>
      <p:ext uri="{BB962C8B-B14F-4D97-AF65-F5344CB8AC3E}">
        <p14:creationId xmlns:p14="http://schemas.microsoft.com/office/powerpoint/2010/main" val="3323275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De profeet </a:t>
            </a:r>
            <a:r>
              <a:rPr lang="nl-NL" dirty="0" err="1"/>
              <a:t>mohammed</a:t>
            </a:r>
            <a:r>
              <a:rPr lang="nl-NL" dirty="0"/>
              <a:t> woonde in Mekka en op 40 jarige leeftijd kreeg hij een visioen</a:t>
            </a:r>
          </a:p>
        </p:txBody>
      </p:sp>
      <p:sp>
        <p:nvSpPr>
          <p:cNvPr id="4" name="Slide Number Placeholder 3"/>
          <p:cNvSpPr>
            <a:spLocks noGrp="1"/>
          </p:cNvSpPr>
          <p:nvPr>
            <p:ph type="sldNum" sz="quarter" idx="5"/>
          </p:nvPr>
        </p:nvSpPr>
        <p:spPr/>
        <p:txBody>
          <a:bodyPr/>
          <a:lstStyle/>
          <a:p>
            <a:fld id="{7ADE547F-3BBD-4E83-BC6F-31D01F5FF8A4}" type="slidenum">
              <a:rPr lang="nl-NL" smtClean="0"/>
              <a:t>10</a:t>
            </a:fld>
            <a:endParaRPr lang="nl-NL"/>
          </a:p>
        </p:txBody>
      </p:sp>
    </p:spTree>
    <p:extLst>
      <p:ext uri="{BB962C8B-B14F-4D97-AF65-F5344CB8AC3E}">
        <p14:creationId xmlns:p14="http://schemas.microsoft.com/office/powerpoint/2010/main" val="3349587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E288-CC2C-380C-FC5D-7B9AE499D0F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68971670-0048-AF2E-48DC-C3A95D1CA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DEF12BF1-AD5A-D187-0C19-E064685AA856}"/>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5" name="Footer Placeholder 4">
            <a:extLst>
              <a:ext uri="{FF2B5EF4-FFF2-40B4-BE49-F238E27FC236}">
                <a16:creationId xmlns:a16="http://schemas.microsoft.com/office/drawing/2014/main" id="{CEBF4DF2-BBF8-C241-AC09-7F00C3FCF89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61670869-ACA1-8E07-1CB1-F82F31C4F76B}"/>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4251442076"/>
      </p:ext>
    </p:extLst>
  </p:cSld>
  <p:clrMapOvr>
    <a:masterClrMapping/>
  </p:clrMapOvr>
  <p:transition spd="med">
    <p:cover dir="u"/>
    <p:sndAc>
      <p:stSnd>
        <p:snd r:embed="rId1" name="Projector button push.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5A47-129E-3F3E-5AAA-F7AC8EE5315E}"/>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B1CE1D64-0059-644D-2DB1-17BF67289A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0F4E2FA1-EF1C-D32A-49B9-C04A3B6F6B04}"/>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5" name="Footer Placeholder 4">
            <a:extLst>
              <a:ext uri="{FF2B5EF4-FFF2-40B4-BE49-F238E27FC236}">
                <a16:creationId xmlns:a16="http://schemas.microsoft.com/office/drawing/2014/main" id="{B9D4CF2C-F224-B953-2DAA-302025473D2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D017203-C6CD-51C5-7799-B930C5558561}"/>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2437416904"/>
      </p:ext>
    </p:extLst>
  </p:cSld>
  <p:clrMapOvr>
    <a:masterClrMapping/>
  </p:clrMapOvr>
  <p:transition spd="med">
    <p:cover dir="u"/>
    <p:sndAc>
      <p:stSnd>
        <p:snd r:embed="rId1" name="Projector button push.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6D7460-7800-425A-5DD5-F44251595AA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A4CF3871-014F-336C-1F4D-337A4B965B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82A5E801-297F-9BEC-269B-F1BC65E70DE3}"/>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5" name="Footer Placeholder 4">
            <a:extLst>
              <a:ext uri="{FF2B5EF4-FFF2-40B4-BE49-F238E27FC236}">
                <a16:creationId xmlns:a16="http://schemas.microsoft.com/office/drawing/2014/main" id="{06A169CC-1832-A56C-F6EF-F85395031DD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64E5BFE-26E5-BBC6-DFE9-B41F3025DD44}"/>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1710390447"/>
      </p:ext>
    </p:extLst>
  </p:cSld>
  <p:clrMapOvr>
    <a:masterClrMapping/>
  </p:clrMapOvr>
  <p:transition spd="med">
    <p:cover dir="u"/>
    <p:sndAc>
      <p:stSnd>
        <p:snd r:embed="rId1" name="Projector button push.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01502-C52D-AD4D-50BE-D6203D07A05A}"/>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A90A356F-AEBE-F884-2B35-F139D7EA4A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FDCFC8B4-AA53-458D-A3C8-15E0B0D777F3}"/>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5" name="Footer Placeholder 4">
            <a:extLst>
              <a:ext uri="{FF2B5EF4-FFF2-40B4-BE49-F238E27FC236}">
                <a16:creationId xmlns:a16="http://schemas.microsoft.com/office/drawing/2014/main" id="{DD59A442-86CB-47F2-5741-F659409EA9A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E87634B-1C94-BDD8-2F1A-9AD97714FD58}"/>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756770664"/>
      </p:ext>
    </p:extLst>
  </p:cSld>
  <p:clrMapOvr>
    <a:masterClrMapping/>
  </p:clrMapOvr>
  <p:transition spd="med">
    <p:cover dir="u"/>
    <p:sndAc>
      <p:stSnd>
        <p:snd r:embed="rId1" name="Projector button push.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A60F-CB2E-865F-A8F3-E810CF180E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9E6B75BB-797B-7304-CF92-F115474D7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0F10148-8B14-F13A-D4AB-006D41B0B398}"/>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5" name="Footer Placeholder 4">
            <a:extLst>
              <a:ext uri="{FF2B5EF4-FFF2-40B4-BE49-F238E27FC236}">
                <a16:creationId xmlns:a16="http://schemas.microsoft.com/office/drawing/2014/main" id="{B8FE09FA-E6F6-41FD-C6E1-7E84892CF58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DC4F48F-023D-4F12-2806-4820229D5559}"/>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3659272019"/>
      </p:ext>
    </p:extLst>
  </p:cSld>
  <p:clrMapOvr>
    <a:masterClrMapping/>
  </p:clrMapOvr>
  <p:transition spd="med">
    <p:cover dir="u"/>
    <p:sndAc>
      <p:stSnd>
        <p:snd r:embed="rId1" name="Projector button push.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69C3-6903-F2E4-655F-0AFCA36A1E79}"/>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BF7A85D7-BF5E-5A5E-632B-71728E1EA42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9E2267EC-2B81-9DD5-F8C3-3730104FFE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9056A3BD-8C7F-FD1A-2375-5DCA3B67583E}"/>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6" name="Footer Placeholder 5">
            <a:extLst>
              <a:ext uri="{FF2B5EF4-FFF2-40B4-BE49-F238E27FC236}">
                <a16:creationId xmlns:a16="http://schemas.microsoft.com/office/drawing/2014/main" id="{DAA360E0-F3F0-C64D-70F9-507A02A8AC42}"/>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E8E9B15-9C2A-CC23-6F34-669FA7DC32F0}"/>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2953905215"/>
      </p:ext>
    </p:extLst>
  </p:cSld>
  <p:clrMapOvr>
    <a:masterClrMapping/>
  </p:clrMapOvr>
  <p:transition spd="med">
    <p:cover dir="u"/>
    <p:sndAc>
      <p:stSnd>
        <p:snd r:embed="rId1" name="Projector button push.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99D4-C217-4C07-86C8-3169390A8DF9}"/>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70C6189B-71D1-3E39-D50D-7EE94C276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ABC9AB5-F348-6FB6-8AE3-0C96D69E31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E9EE9694-8EFB-A0D0-2110-0988C25934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9C53EA-8CCB-E4B8-E79C-C4F54F991CE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A577B45B-D76C-A72E-D6E9-BEFECD7B2FD6}"/>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8" name="Footer Placeholder 7">
            <a:extLst>
              <a:ext uri="{FF2B5EF4-FFF2-40B4-BE49-F238E27FC236}">
                <a16:creationId xmlns:a16="http://schemas.microsoft.com/office/drawing/2014/main" id="{6216E8E9-FEC9-A351-CE31-2B44FFC5D915}"/>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CD3B9057-614F-A0B9-6C6E-D5948B1976A5}"/>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49617547"/>
      </p:ext>
    </p:extLst>
  </p:cSld>
  <p:clrMapOvr>
    <a:masterClrMapping/>
  </p:clrMapOvr>
  <p:transition spd="med">
    <p:cover dir="u"/>
    <p:sndAc>
      <p:stSnd>
        <p:snd r:embed="rId1" name="Projector button push.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1AF4E-C99B-7F0C-0E15-0742BC7E56E7}"/>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C1063AA7-D80F-455E-7D49-4AF3C62EA7EC}"/>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4" name="Footer Placeholder 3">
            <a:extLst>
              <a:ext uri="{FF2B5EF4-FFF2-40B4-BE49-F238E27FC236}">
                <a16:creationId xmlns:a16="http://schemas.microsoft.com/office/drawing/2014/main" id="{516C4AAA-5F1B-FAA8-98ED-6292040B4414}"/>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8FAA354A-E93D-E8BC-3D06-92AA1B43178D}"/>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3074642975"/>
      </p:ext>
    </p:extLst>
  </p:cSld>
  <p:clrMapOvr>
    <a:masterClrMapping/>
  </p:clrMapOvr>
  <p:transition spd="med">
    <p:cover dir="u"/>
    <p:sndAc>
      <p:stSnd>
        <p:snd r:embed="rId1" name="Projector button push.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04287F-5757-B9E5-4F73-5541670D83BC}"/>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3" name="Footer Placeholder 2">
            <a:extLst>
              <a:ext uri="{FF2B5EF4-FFF2-40B4-BE49-F238E27FC236}">
                <a16:creationId xmlns:a16="http://schemas.microsoft.com/office/drawing/2014/main" id="{C6983E22-1A7B-4689-73EE-E5FBA129F52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C166F417-8A4E-44AA-A544-A99849BD10B0}"/>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2395117141"/>
      </p:ext>
    </p:extLst>
  </p:cSld>
  <p:clrMapOvr>
    <a:masterClrMapping/>
  </p:clrMapOvr>
  <p:transition spd="med">
    <p:cover dir="u"/>
    <p:sndAc>
      <p:stSnd>
        <p:snd r:embed="rId1" name="Projector button push.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AC43-E456-A7D8-E7B4-49E2F7F5EF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DA1FA86D-FE1E-23A5-A146-A712029FBB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87150E55-00F3-9E70-6DCB-CFEEFA045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371BB4-6B43-2559-A2CF-58B4E2C42178}"/>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6" name="Footer Placeholder 5">
            <a:extLst>
              <a:ext uri="{FF2B5EF4-FFF2-40B4-BE49-F238E27FC236}">
                <a16:creationId xmlns:a16="http://schemas.microsoft.com/office/drawing/2014/main" id="{146C2548-C3A2-5C57-B678-817C8505B7E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E91BCAC-99F1-95C2-D3EE-D91FFB27C01C}"/>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623612781"/>
      </p:ext>
    </p:extLst>
  </p:cSld>
  <p:clrMapOvr>
    <a:masterClrMapping/>
  </p:clrMapOvr>
  <p:transition spd="med">
    <p:cover dir="u"/>
    <p:sndAc>
      <p:stSnd>
        <p:snd r:embed="rId1" name="Projector button push.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0681-AF56-022A-1622-80A97FC3DD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56E21B0E-90F1-DB49-B5F1-08A499547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61922687-FDE2-51F2-6358-6955F4E16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80926D0-8951-0D29-BFEF-5E4A4B9DBBFD}"/>
              </a:ext>
            </a:extLst>
          </p:cNvPr>
          <p:cNvSpPr>
            <a:spLocks noGrp="1"/>
          </p:cNvSpPr>
          <p:nvPr>
            <p:ph type="dt" sz="half" idx="10"/>
          </p:nvPr>
        </p:nvSpPr>
        <p:spPr/>
        <p:txBody>
          <a:bodyPr/>
          <a:lstStyle/>
          <a:p>
            <a:fld id="{251DDCF5-9A48-461C-AD33-3B8A2D60AEA2}" type="datetimeFigureOut">
              <a:rPr lang="nl-NL" smtClean="0"/>
              <a:t>23-5-2025</a:t>
            </a:fld>
            <a:endParaRPr lang="nl-NL"/>
          </a:p>
        </p:txBody>
      </p:sp>
      <p:sp>
        <p:nvSpPr>
          <p:cNvPr id="6" name="Footer Placeholder 5">
            <a:extLst>
              <a:ext uri="{FF2B5EF4-FFF2-40B4-BE49-F238E27FC236}">
                <a16:creationId xmlns:a16="http://schemas.microsoft.com/office/drawing/2014/main" id="{8752B5EB-6E97-1444-3465-CCDEE8F8E5FB}"/>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B8ED5E96-E3AC-C4BB-BC93-4A6F9B8EE49B}"/>
              </a:ext>
            </a:extLst>
          </p:cNvPr>
          <p:cNvSpPr>
            <a:spLocks noGrp="1"/>
          </p:cNvSpPr>
          <p:nvPr>
            <p:ph type="sldNum" sz="quarter" idx="12"/>
          </p:nvPr>
        </p:nvSpPr>
        <p:spPr/>
        <p:txBody>
          <a:bodyPr/>
          <a:lstStyle/>
          <a:p>
            <a:fld id="{E7E548E6-6A66-4F0F-BBFE-598FC697AF91}" type="slidenum">
              <a:rPr lang="nl-NL" smtClean="0"/>
              <a:t>‹nr.›</a:t>
            </a:fld>
            <a:endParaRPr lang="nl-NL"/>
          </a:p>
        </p:txBody>
      </p:sp>
    </p:spTree>
    <p:extLst>
      <p:ext uri="{BB962C8B-B14F-4D97-AF65-F5344CB8AC3E}">
        <p14:creationId xmlns:p14="http://schemas.microsoft.com/office/powerpoint/2010/main" val="641687942"/>
      </p:ext>
    </p:extLst>
  </p:cSld>
  <p:clrMapOvr>
    <a:masterClrMapping/>
  </p:clrMapOvr>
  <p:transition spd="med">
    <p:cover dir="u"/>
    <p:sndAc>
      <p:stSnd>
        <p:snd r:embed="rId1" name="Projector button push.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21A00C-35F4-9FF8-4446-8FCC02209B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ED7D96C0-06B3-7430-3D69-004491C6B7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BBB877D-9E1E-F7D1-C953-0D833B43A8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1DDCF5-9A48-461C-AD33-3B8A2D60AEA2}" type="datetimeFigureOut">
              <a:rPr lang="nl-NL" smtClean="0"/>
              <a:t>23-5-2025</a:t>
            </a:fld>
            <a:endParaRPr lang="nl-NL"/>
          </a:p>
        </p:txBody>
      </p:sp>
      <p:sp>
        <p:nvSpPr>
          <p:cNvPr id="5" name="Footer Placeholder 4">
            <a:extLst>
              <a:ext uri="{FF2B5EF4-FFF2-40B4-BE49-F238E27FC236}">
                <a16:creationId xmlns:a16="http://schemas.microsoft.com/office/drawing/2014/main" id="{132F9283-C9D3-C656-19B3-7B92F192A3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A4595D19-236C-65BE-E74C-720AC636BF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E548E6-6A66-4F0F-BBFE-598FC697AF91}" type="slidenum">
              <a:rPr lang="nl-NL" smtClean="0"/>
              <a:t>‹nr.›</a:t>
            </a:fld>
            <a:endParaRPr lang="nl-NL"/>
          </a:p>
        </p:txBody>
      </p:sp>
    </p:spTree>
    <p:extLst>
      <p:ext uri="{BB962C8B-B14F-4D97-AF65-F5344CB8AC3E}">
        <p14:creationId xmlns:p14="http://schemas.microsoft.com/office/powerpoint/2010/main" val="1054761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cover dir="u"/>
    <p:sndAc>
      <p:stSnd>
        <p:snd r:embed="rId13" name="Projector button push.wav"/>
      </p:stSnd>
    </p:sndAc>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4.jpg"/><Relationship Id="rId7"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F32E-7ABF-495B-E468-39B14A83E212}"/>
              </a:ext>
            </a:extLst>
          </p:cNvPr>
          <p:cNvSpPr>
            <a:spLocks noGrp="1"/>
          </p:cNvSpPr>
          <p:nvPr>
            <p:ph type="title"/>
          </p:nvPr>
        </p:nvSpPr>
        <p:spPr/>
        <p:txBody>
          <a:bodyPr/>
          <a:lstStyle/>
          <a:p>
            <a:r>
              <a:rPr lang="nl-NL" dirty="0"/>
              <a:t>Lesplanner</a:t>
            </a:r>
          </a:p>
        </p:txBody>
      </p:sp>
      <p:graphicFrame>
        <p:nvGraphicFramePr>
          <p:cNvPr id="7" name="Table 6">
            <a:extLst>
              <a:ext uri="{FF2B5EF4-FFF2-40B4-BE49-F238E27FC236}">
                <a16:creationId xmlns:a16="http://schemas.microsoft.com/office/drawing/2014/main" id="{0DD43C1E-28F3-0C98-99A5-D4D2F0F1F387}"/>
              </a:ext>
            </a:extLst>
          </p:cNvPr>
          <p:cNvGraphicFramePr>
            <a:graphicFrameLocks noGrp="1"/>
          </p:cNvGraphicFramePr>
          <p:nvPr>
            <p:extLst>
              <p:ext uri="{D42A27DB-BD31-4B8C-83A1-F6EECF244321}">
                <p14:modId xmlns:p14="http://schemas.microsoft.com/office/powerpoint/2010/main" val="2768436630"/>
              </p:ext>
            </p:extLst>
          </p:nvPr>
        </p:nvGraphicFramePr>
        <p:xfrm>
          <a:off x="838199" y="1673346"/>
          <a:ext cx="11208327" cy="4175760"/>
        </p:xfrm>
        <a:graphic>
          <a:graphicData uri="http://schemas.openxmlformats.org/drawingml/2006/table">
            <a:tbl>
              <a:tblPr firstRow="1" bandRow="1">
                <a:tableStyleId>{5C22544A-7EE6-4342-B048-85BDC9FD1C3A}</a:tableStyleId>
              </a:tblPr>
              <a:tblGrid>
                <a:gridCol w="1387803">
                  <a:extLst>
                    <a:ext uri="{9D8B030D-6E8A-4147-A177-3AD203B41FA5}">
                      <a16:colId xmlns:a16="http://schemas.microsoft.com/office/drawing/2014/main" val="906186868"/>
                    </a:ext>
                  </a:extLst>
                </a:gridCol>
                <a:gridCol w="1487016">
                  <a:extLst>
                    <a:ext uri="{9D8B030D-6E8A-4147-A177-3AD203B41FA5}">
                      <a16:colId xmlns:a16="http://schemas.microsoft.com/office/drawing/2014/main" val="1030012986"/>
                    </a:ext>
                  </a:extLst>
                </a:gridCol>
                <a:gridCol w="3916218">
                  <a:extLst>
                    <a:ext uri="{9D8B030D-6E8A-4147-A177-3AD203B41FA5}">
                      <a16:colId xmlns:a16="http://schemas.microsoft.com/office/drawing/2014/main" val="1145677111"/>
                    </a:ext>
                  </a:extLst>
                </a:gridCol>
                <a:gridCol w="4417290">
                  <a:extLst>
                    <a:ext uri="{9D8B030D-6E8A-4147-A177-3AD203B41FA5}">
                      <a16:colId xmlns:a16="http://schemas.microsoft.com/office/drawing/2014/main" val="4252674106"/>
                    </a:ext>
                  </a:extLst>
                </a:gridCol>
              </a:tblGrid>
              <a:tr h="331606">
                <a:tc>
                  <a:txBody>
                    <a:bodyPr/>
                    <a:lstStyle/>
                    <a:p>
                      <a:r>
                        <a:rPr lang="nl-NL" dirty="0"/>
                        <a:t>Tijd</a:t>
                      </a:r>
                    </a:p>
                  </a:txBody>
                  <a:tcPr/>
                </a:tc>
                <a:tc>
                  <a:txBody>
                    <a:bodyPr/>
                    <a:lstStyle/>
                    <a:p>
                      <a:r>
                        <a:rPr lang="nl-NL" dirty="0"/>
                        <a:t>Activiteit</a:t>
                      </a:r>
                    </a:p>
                  </a:txBody>
                  <a:tcPr/>
                </a:tc>
                <a:tc>
                  <a:txBody>
                    <a:bodyPr/>
                    <a:lstStyle/>
                    <a:p>
                      <a:r>
                        <a:rPr lang="nl-NL" dirty="0"/>
                        <a:t>Docenten rol</a:t>
                      </a:r>
                    </a:p>
                  </a:txBody>
                  <a:tcPr/>
                </a:tc>
                <a:tc>
                  <a:txBody>
                    <a:bodyPr/>
                    <a:lstStyle/>
                    <a:p>
                      <a:r>
                        <a:rPr lang="nl-NL" dirty="0"/>
                        <a:t>Leerling gedrag</a:t>
                      </a:r>
                    </a:p>
                  </a:txBody>
                  <a:tcPr/>
                </a:tc>
                <a:extLst>
                  <a:ext uri="{0D108BD9-81ED-4DB2-BD59-A6C34878D82A}">
                    <a16:rowId xmlns:a16="http://schemas.microsoft.com/office/drawing/2014/main" val="1730669240"/>
                  </a:ext>
                </a:extLst>
              </a:tr>
              <a:tr h="572361">
                <a:tc>
                  <a:txBody>
                    <a:bodyPr/>
                    <a:lstStyle/>
                    <a:p>
                      <a:r>
                        <a:rPr lang="nl-NL" sz="1600" dirty="0"/>
                        <a:t>5 min.</a:t>
                      </a:r>
                    </a:p>
                  </a:txBody>
                  <a:tcPr/>
                </a:tc>
                <a:tc>
                  <a:txBody>
                    <a:bodyPr/>
                    <a:lstStyle/>
                    <a:p>
                      <a:r>
                        <a:rPr lang="nl-NL" sz="1600" dirty="0"/>
                        <a:t>Verwelkomen</a:t>
                      </a:r>
                    </a:p>
                  </a:txBody>
                  <a:tcPr/>
                </a:tc>
                <a:tc>
                  <a:txBody>
                    <a:bodyPr/>
                    <a:lstStyle/>
                    <a:p>
                      <a:r>
                        <a:rPr lang="nl-NL" sz="1100" b="1" dirty="0"/>
                        <a:t>Gastheer</a:t>
                      </a:r>
                      <a:r>
                        <a:rPr lang="nl-NL" sz="1100" dirty="0"/>
                        <a:t>. De docent verwelkomt de leerlingen bij de deur. En maakt kleine praatjes met de leerlingen om een positieve relatie te onderhouden.</a:t>
                      </a:r>
                    </a:p>
                  </a:txBody>
                  <a:tcPr/>
                </a:tc>
                <a:tc>
                  <a:txBody>
                    <a:bodyPr/>
                    <a:lstStyle/>
                    <a:p>
                      <a:r>
                        <a:rPr lang="nl-NL" sz="1100" dirty="0"/>
                        <a:t>De leerlingen komen rustig binnen (indien ze dat niet doen mogen ze het lokaal weer even verlaten om opnieuw binnen te komen). De leerlingen gaan vervolgens rustig op hun plaats zitten, gebaseerd op de afspraken die ze met de mentor gemaakt hebben.</a:t>
                      </a:r>
                    </a:p>
                  </a:txBody>
                  <a:tcPr/>
                </a:tc>
                <a:extLst>
                  <a:ext uri="{0D108BD9-81ED-4DB2-BD59-A6C34878D82A}">
                    <a16:rowId xmlns:a16="http://schemas.microsoft.com/office/drawing/2014/main" val="2711880886"/>
                  </a:ext>
                </a:extLst>
              </a:tr>
              <a:tr h="331606">
                <a:tc>
                  <a:txBody>
                    <a:bodyPr/>
                    <a:lstStyle/>
                    <a:p>
                      <a:r>
                        <a:rPr lang="nl-NL" sz="1600" dirty="0"/>
                        <a:t>5 min.</a:t>
                      </a:r>
                    </a:p>
                  </a:txBody>
                  <a:tcPr/>
                </a:tc>
                <a:tc>
                  <a:txBody>
                    <a:bodyPr/>
                    <a:lstStyle/>
                    <a:p>
                      <a:r>
                        <a:rPr lang="nl-NL" sz="1600" dirty="0"/>
                        <a:t>Opstarten</a:t>
                      </a:r>
                    </a:p>
                  </a:txBody>
                  <a:tcPr/>
                </a:tc>
                <a:tc>
                  <a:txBody>
                    <a:bodyPr/>
                    <a:lstStyle/>
                    <a:p>
                      <a:r>
                        <a:rPr lang="nl-NL" sz="1100" b="1" dirty="0"/>
                        <a:t>Gastheer</a:t>
                      </a:r>
                      <a:r>
                        <a:rPr lang="nl-NL" sz="1100" dirty="0"/>
                        <a:t>. De docent maakt het vervolgens stil met behulp van een hand gebaar (ritueel). En organiseert vervolgens de presentie. Wanneer dat gedaan is wordt het huiswerk gecontroleerd met behulp van een uitgeprinte tool die de docent bij zich heeft.</a:t>
                      </a:r>
                    </a:p>
                  </a:txBody>
                  <a:tcPr/>
                </a:tc>
                <a:tc>
                  <a:txBody>
                    <a:bodyPr/>
                    <a:lstStyle/>
                    <a:p>
                      <a:r>
                        <a:rPr lang="nl-NL" sz="1100" dirty="0"/>
                        <a:t>De leerlingen verlagen hun volume naar fluister niveau en zeggen ‘hoi’ en zwaaien wanneer hun naam genoemd wordt bij het controleren van de presentie. Vervolgens leggen ze hun werkboeken open neer voor huiswerk controle.</a:t>
                      </a:r>
                    </a:p>
                  </a:txBody>
                  <a:tcPr/>
                </a:tc>
                <a:extLst>
                  <a:ext uri="{0D108BD9-81ED-4DB2-BD59-A6C34878D82A}">
                    <a16:rowId xmlns:a16="http://schemas.microsoft.com/office/drawing/2014/main" val="431443194"/>
                  </a:ext>
                </a:extLst>
              </a:tr>
              <a:tr h="331606">
                <a:tc>
                  <a:txBody>
                    <a:bodyPr/>
                    <a:lstStyle/>
                    <a:p>
                      <a:r>
                        <a:rPr lang="nl-NL" sz="1600" dirty="0"/>
                        <a:t>15 min.</a:t>
                      </a:r>
                    </a:p>
                  </a:txBody>
                  <a:tcPr/>
                </a:tc>
                <a:tc>
                  <a:txBody>
                    <a:bodyPr/>
                    <a:lstStyle/>
                    <a:p>
                      <a:r>
                        <a:rPr lang="nl-NL" sz="1600" dirty="0"/>
                        <a:t>Uitleg</a:t>
                      </a:r>
                    </a:p>
                  </a:txBody>
                  <a:tcPr/>
                </a:tc>
                <a:tc>
                  <a:txBody>
                    <a:bodyPr/>
                    <a:lstStyle/>
                    <a:p>
                      <a:r>
                        <a:rPr lang="nl-NL" sz="1100" b="1" dirty="0"/>
                        <a:t>Didacticus</a:t>
                      </a:r>
                      <a:r>
                        <a:rPr lang="nl-NL" sz="1100" dirty="0"/>
                        <a:t>. De docent legt de stof uit gebaseerd op hoe veel behoefte de leerlingen hebben voor een luister/werk les. Tijdens deze uitleg worden zoveel mogelijk vragen gesteld aan de leerlingen om ze actief te houden.</a:t>
                      </a:r>
                    </a:p>
                  </a:txBody>
                  <a:tcPr/>
                </a:tc>
                <a:tc>
                  <a:txBody>
                    <a:bodyPr/>
                    <a:lstStyle/>
                    <a:p>
                      <a:r>
                        <a:rPr lang="nl-NL" sz="1100" dirty="0"/>
                        <a:t>De leerlingen zijn stil en luisteren tenzij ze een beurt krijgen. Beurten worden alleen gegeven wanneer de leerling een stille vinger opsteekt.</a:t>
                      </a:r>
                    </a:p>
                  </a:txBody>
                  <a:tcPr/>
                </a:tc>
                <a:extLst>
                  <a:ext uri="{0D108BD9-81ED-4DB2-BD59-A6C34878D82A}">
                    <a16:rowId xmlns:a16="http://schemas.microsoft.com/office/drawing/2014/main" val="1183169597"/>
                  </a:ext>
                </a:extLst>
              </a:tr>
              <a:tr h="331606">
                <a:tc>
                  <a:txBody>
                    <a:bodyPr/>
                    <a:lstStyle/>
                    <a:p>
                      <a:r>
                        <a:rPr lang="nl-NL" sz="1600" dirty="0"/>
                        <a:t>17 min.</a:t>
                      </a:r>
                    </a:p>
                  </a:txBody>
                  <a:tcPr/>
                </a:tc>
                <a:tc>
                  <a:txBody>
                    <a:bodyPr/>
                    <a:lstStyle/>
                    <a:p>
                      <a:r>
                        <a:rPr lang="nl-NL" sz="1600" dirty="0"/>
                        <a:t>Zelfstandig werken</a:t>
                      </a:r>
                    </a:p>
                  </a:txBody>
                  <a:tcPr/>
                </a:tc>
                <a:tc>
                  <a:txBody>
                    <a:bodyPr/>
                    <a:lstStyle/>
                    <a:p>
                      <a:r>
                        <a:rPr lang="nl-NL" sz="1100" b="1" dirty="0"/>
                        <a:t>Pedagoog</a:t>
                      </a:r>
                      <a:r>
                        <a:rPr lang="nl-NL" sz="1100" dirty="0"/>
                        <a:t>. De leerlingen werken alvast aan hun huiswerk. De docent loopt een voorspelbaar pad door het lokaal om de leerlingen te helpen. </a:t>
                      </a:r>
                    </a:p>
                  </a:txBody>
                  <a:tcPr/>
                </a:tc>
                <a:tc>
                  <a:txBody>
                    <a:bodyPr/>
                    <a:lstStyle/>
                    <a:p>
                      <a:r>
                        <a:rPr lang="nl-NL" sz="1100" dirty="0"/>
                        <a:t>De leerlingen zijn de eerst 5 minuten stil, gefaciliteerd doormiddel van een alarm op het digibord. In die vijf minuten word geen enkele vraag beantwoordt door de docent. Daarna mogen ze rustig communiceren en de docent ondersteund wanneer nodig.</a:t>
                      </a:r>
                    </a:p>
                  </a:txBody>
                  <a:tcPr/>
                </a:tc>
                <a:extLst>
                  <a:ext uri="{0D108BD9-81ED-4DB2-BD59-A6C34878D82A}">
                    <a16:rowId xmlns:a16="http://schemas.microsoft.com/office/drawing/2014/main" val="209822412"/>
                  </a:ext>
                </a:extLst>
              </a:tr>
              <a:tr h="572361">
                <a:tc>
                  <a:txBody>
                    <a:bodyPr/>
                    <a:lstStyle/>
                    <a:p>
                      <a:r>
                        <a:rPr lang="nl-NL" sz="1600" dirty="0"/>
                        <a:t>8 min.</a:t>
                      </a:r>
                    </a:p>
                  </a:txBody>
                  <a:tcPr/>
                </a:tc>
                <a:tc>
                  <a:txBody>
                    <a:bodyPr/>
                    <a:lstStyle/>
                    <a:p>
                      <a:r>
                        <a:rPr lang="nl-NL" sz="1600" dirty="0"/>
                        <a:t>Afsluiten</a:t>
                      </a:r>
                    </a:p>
                  </a:txBody>
                  <a:tcPr/>
                </a:tc>
                <a:tc>
                  <a:txBody>
                    <a:bodyPr/>
                    <a:lstStyle/>
                    <a:p>
                      <a:r>
                        <a:rPr lang="nl-NL" sz="1100" b="1" dirty="0"/>
                        <a:t>Afsluiter</a:t>
                      </a:r>
                      <a:r>
                        <a:rPr lang="nl-NL" sz="1100" dirty="0"/>
                        <a:t>. De docent herhaalt de leerstof (zie slide 18) en vervolgens laat de leerlingen twee minuten voordat de bel gaat hun spullen inpakken</a:t>
                      </a:r>
                    </a:p>
                  </a:txBody>
                  <a:tcPr/>
                </a:tc>
                <a:tc>
                  <a:txBody>
                    <a:bodyPr/>
                    <a:lstStyle/>
                    <a:p>
                      <a:r>
                        <a:rPr lang="nl-NL" sz="1100" dirty="0"/>
                        <a:t>De leerlingen doen actief mee met de afsluitende vragen. Vervolgens zetten ze hun tafels netjes en wanneer ze mogen gaan schuiven ze hun stoelen aan.</a:t>
                      </a:r>
                    </a:p>
                  </a:txBody>
                  <a:tcPr/>
                </a:tc>
                <a:extLst>
                  <a:ext uri="{0D108BD9-81ED-4DB2-BD59-A6C34878D82A}">
                    <a16:rowId xmlns:a16="http://schemas.microsoft.com/office/drawing/2014/main" val="3094880558"/>
                  </a:ext>
                </a:extLst>
              </a:tr>
            </a:tbl>
          </a:graphicData>
        </a:graphic>
      </p:graphicFrame>
      <p:graphicFrame>
        <p:nvGraphicFramePr>
          <p:cNvPr id="8" name="Table 7">
            <a:extLst>
              <a:ext uri="{FF2B5EF4-FFF2-40B4-BE49-F238E27FC236}">
                <a16:creationId xmlns:a16="http://schemas.microsoft.com/office/drawing/2014/main" id="{FC036D24-98BC-803D-C321-86BC19D85F68}"/>
              </a:ext>
            </a:extLst>
          </p:cNvPr>
          <p:cNvGraphicFramePr>
            <a:graphicFrameLocks noGrp="1"/>
          </p:cNvGraphicFramePr>
          <p:nvPr>
            <p:extLst>
              <p:ext uri="{D42A27DB-BD31-4B8C-83A1-F6EECF244321}">
                <p14:modId xmlns:p14="http://schemas.microsoft.com/office/powerpoint/2010/main" val="1166668628"/>
              </p:ext>
            </p:extLst>
          </p:nvPr>
        </p:nvGraphicFramePr>
        <p:xfrm>
          <a:off x="9141340" y="143136"/>
          <a:ext cx="2905186" cy="1112520"/>
        </p:xfrm>
        <a:graphic>
          <a:graphicData uri="http://schemas.openxmlformats.org/drawingml/2006/table">
            <a:tbl>
              <a:tblPr firstRow="1" bandRow="1">
                <a:tableStyleId>{00A15C55-8517-42AA-B614-E9B94910E393}</a:tableStyleId>
              </a:tblPr>
              <a:tblGrid>
                <a:gridCol w="2429295">
                  <a:extLst>
                    <a:ext uri="{9D8B030D-6E8A-4147-A177-3AD203B41FA5}">
                      <a16:colId xmlns:a16="http://schemas.microsoft.com/office/drawing/2014/main" val="3702309741"/>
                    </a:ext>
                  </a:extLst>
                </a:gridCol>
                <a:gridCol w="475891">
                  <a:extLst>
                    <a:ext uri="{9D8B030D-6E8A-4147-A177-3AD203B41FA5}">
                      <a16:colId xmlns:a16="http://schemas.microsoft.com/office/drawing/2014/main" val="2257419344"/>
                    </a:ext>
                  </a:extLst>
                </a:gridCol>
              </a:tblGrid>
              <a:tr h="370840">
                <a:tc>
                  <a:txBody>
                    <a:bodyPr/>
                    <a:lstStyle/>
                    <a:p>
                      <a:r>
                        <a:rPr lang="nl-NL" dirty="0"/>
                        <a:t>Benodigdheden</a:t>
                      </a:r>
                    </a:p>
                  </a:txBody>
                  <a:tcPr/>
                </a:tc>
                <a:tc>
                  <a:txBody>
                    <a:bodyPr/>
                    <a:lstStyle/>
                    <a:p>
                      <a:r>
                        <a:rPr lang="nl-NL" dirty="0"/>
                        <a:t>Q.</a:t>
                      </a:r>
                    </a:p>
                  </a:txBody>
                  <a:tcPr/>
                </a:tc>
                <a:extLst>
                  <a:ext uri="{0D108BD9-81ED-4DB2-BD59-A6C34878D82A}">
                    <a16:rowId xmlns:a16="http://schemas.microsoft.com/office/drawing/2014/main" val="688364198"/>
                  </a:ext>
                </a:extLst>
              </a:tr>
              <a:tr h="370840">
                <a:tc>
                  <a:txBody>
                    <a:bodyPr/>
                    <a:lstStyle/>
                    <a:p>
                      <a:r>
                        <a:rPr lang="nl-NL" dirty="0"/>
                        <a:t>PowerPoint presentatie</a:t>
                      </a:r>
                    </a:p>
                  </a:txBody>
                  <a:tcPr/>
                </a:tc>
                <a:tc>
                  <a:txBody>
                    <a:bodyPr/>
                    <a:lstStyle/>
                    <a:p>
                      <a:r>
                        <a:rPr lang="nl-NL" dirty="0"/>
                        <a:t>1</a:t>
                      </a:r>
                    </a:p>
                  </a:txBody>
                  <a:tcPr/>
                </a:tc>
                <a:extLst>
                  <a:ext uri="{0D108BD9-81ED-4DB2-BD59-A6C34878D82A}">
                    <a16:rowId xmlns:a16="http://schemas.microsoft.com/office/drawing/2014/main" val="4053337102"/>
                  </a:ext>
                </a:extLst>
              </a:tr>
              <a:tr h="370840">
                <a:tc>
                  <a:txBody>
                    <a:bodyPr/>
                    <a:lstStyle/>
                    <a:p>
                      <a:r>
                        <a:rPr lang="nl-NL" dirty="0"/>
                        <a:t>Les organisatie tool</a:t>
                      </a:r>
                    </a:p>
                  </a:txBody>
                  <a:tcPr/>
                </a:tc>
                <a:tc>
                  <a:txBody>
                    <a:bodyPr/>
                    <a:lstStyle/>
                    <a:p>
                      <a:r>
                        <a:rPr lang="nl-NL" dirty="0"/>
                        <a:t>1</a:t>
                      </a:r>
                    </a:p>
                  </a:txBody>
                  <a:tcPr/>
                </a:tc>
                <a:extLst>
                  <a:ext uri="{0D108BD9-81ED-4DB2-BD59-A6C34878D82A}">
                    <a16:rowId xmlns:a16="http://schemas.microsoft.com/office/drawing/2014/main" val="3657050393"/>
                  </a:ext>
                </a:extLst>
              </a:tr>
            </a:tbl>
          </a:graphicData>
        </a:graphic>
      </p:graphicFrame>
      <p:graphicFrame>
        <p:nvGraphicFramePr>
          <p:cNvPr id="3" name="Table 2">
            <a:extLst>
              <a:ext uri="{FF2B5EF4-FFF2-40B4-BE49-F238E27FC236}">
                <a16:creationId xmlns:a16="http://schemas.microsoft.com/office/drawing/2014/main" id="{138C381F-B67A-1B7C-AB3D-61EF111595AF}"/>
              </a:ext>
            </a:extLst>
          </p:cNvPr>
          <p:cNvGraphicFramePr>
            <a:graphicFrameLocks noGrp="1"/>
          </p:cNvGraphicFramePr>
          <p:nvPr>
            <p:extLst>
              <p:ext uri="{D42A27DB-BD31-4B8C-83A1-F6EECF244321}">
                <p14:modId xmlns:p14="http://schemas.microsoft.com/office/powerpoint/2010/main" val="2272284414"/>
              </p:ext>
            </p:extLst>
          </p:nvPr>
        </p:nvGraphicFramePr>
        <p:xfrm>
          <a:off x="6096000" y="143136"/>
          <a:ext cx="2905186" cy="756156"/>
        </p:xfrm>
        <a:graphic>
          <a:graphicData uri="http://schemas.openxmlformats.org/drawingml/2006/table">
            <a:tbl>
              <a:tblPr bandRow="1">
                <a:tableStyleId>{93296810-A885-4BE3-A3E7-6D5BEEA58F35}</a:tableStyleId>
              </a:tblPr>
              <a:tblGrid>
                <a:gridCol w="2905186">
                  <a:extLst>
                    <a:ext uri="{9D8B030D-6E8A-4147-A177-3AD203B41FA5}">
                      <a16:colId xmlns:a16="http://schemas.microsoft.com/office/drawing/2014/main" val="2402817424"/>
                    </a:ext>
                  </a:extLst>
                </a:gridCol>
              </a:tblGrid>
              <a:tr h="305454">
                <a:tc>
                  <a:txBody>
                    <a:bodyPr/>
                    <a:lstStyle/>
                    <a:p>
                      <a:pPr algn="ctr"/>
                      <a:r>
                        <a:rPr lang="nl-NL" dirty="0">
                          <a:solidFill>
                            <a:schemeClr val="bg1"/>
                          </a:solidFill>
                        </a:rPr>
                        <a:t>Leerdoel</a:t>
                      </a:r>
                    </a:p>
                  </a:txBody>
                  <a:tcPr/>
                </a:tc>
                <a:extLst>
                  <a:ext uri="{0D108BD9-81ED-4DB2-BD59-A6C34878D82A}">
                    <a16:rowId xmlns:a16="http://schemas.microsoft.com/office/drawing/2014/main" val="803901975"/>
                  </a:ext>
                </a:extLst>
              </a:tr>
              <a:tr h="390396">
                <a:tc>
                  <a:txBody>
                    <a:bodyPr/>
                    <a:lstStyle/>
                    <a:p>
                      <a:r>
                        <a:rPr lang="nl-NL" dirty="0"/>
                        <a:t>Zie slide 9.</a:t>
                      </a:r>
                    </a:p>
                  </a:txBody>
                  <a:tcPr/>
                </a:tc>
                <a:extLst>
                  <a:ext uri="{0D108BD9-81ED-4DB2-BD59-A6C34878D82A}">
                    <a16:rowId xmlns:a16="http://schemas.microsoft.com/office/drawing/2014/main" val="3547211183"/>
                  </a:ext>
                </a:extLst>
              </a:tr>
            </a:tbl>
          </a:graphicData>
        </a:graphic>
      </p:graphicFrame>
    </p:spTree>
    <p:extLst>
      <p:ext uri="{BB962C8B-B14F-4D97-AF65-F5344CB8AC3E}">
        <p14:creationId xmlns:p14="http://schemas.microsoft.com/office/powerpoint/2010/main" val="183996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C17DCF-883F-FC89-D9F2-071BE5BEF221}"/>
              </a:ext>
            </a:extLst>
          </p:cNvPr>
          <p:cNvSpPr/>
          <p:nvPr/>
        </p:nvSpPr>
        <p:spPr>
          <a:xfrm>
            <a:off x="0" y="0"/>
            <a:ext cx="12192000" cy="1690688"/>
          </a:xfrm>
          <a:prstGeom prst="rect">
            <a:avLst/>
          </a:prstGeom>
          <a:solidFill>
            <a:schemeClr val="accent1">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F0BFF32E-7ABF-495B-E468-39B14A83E212}"/>
              </a:ext>
            </a:extLst>
          </p:cNvPr>
          <p:cNvSpPr>
            <a:spLocks noGrp="1"/>
          </p:cNvSpPr>
          <p:nvPr>
            <p:ph type="title"/>
          </p:nvPr>
        </p:nvSpPr>
        <p:spPr/>
        <p:txBody>
          <a:bodyPr/>
          <a:lstStyle/>
          <a:p>
            <a:r>
              <a:rPr lang="nl-NL" dirty="0"/>
              <a:t>De profeet Mohammed </a:t>
            </a:r>
            <a:r>
              <a:rPr lang="nl-NL" sz="2000" i="1" dirty="0"/>
              <a:t>(570 – 632 n.Chr.)</a:t>
            </a:r>
          </a:p>
        </p:txBody>
      </p:sp>
      <p:pic>
        <p:nvPicPr>
          <p:cNvPr id="9" name="Picture 8">
            <a:extLst>
              <a:ext uri="{FF2B5EF4-FFF2-40B4-BE49-F238E27FC236}">
                <a16:creationId xmlns:a16="http://schemas.microsoft.com/office/drawing/2014/main" id="{ECCA697C-5635-C587-1F3D-1110908E954A}"/>
              </a:ext>
            </a:extLst>
          </p:cNvPr>
          <p:cNvPicPr>
            <a:picLocks noChangeAspect="1"/>
          </p:cNvPicPr>
          <p:nvPr/>
        </p:nvPicPr>
        <p:blipFill>
          <a:blip r:embed="rId4">
            <a:duotone>
              <a:prstClr val="black"/>
              <a:schemeClr val="accent1">
                <a:tint val="45000"/>
                <a:satMod val="400000"/>
              </a:schemeClr>
            </a:duotone>
          </a:blip>
          <a:stretch>
            <a:fillRect/>
          </a:stretch>
        </p:blipFill>
        <p:spPr>
          <a:xfrm>
            <a:off x="10608628" y="215344"/>
            <a:ext cx="1260000" cy="1260000"/>
          </a:xfrm>
          <a:prstGeom prst="rect">
            <a:avLst/>
          </a:prstGeom>
        </p:spPr>
      </p:pic>
      <p:sp>
        <p:nvSpPr>
          <p:cNvPr id="8" name="Rectangle 7">
            <a:extLst>
              <a:ext uri="{FF2B5EF4-FFF2-40B4-BE49-F238E27FC236}">
                <a16:creationId xmlns:a16="http://schemas.microsoft.com/office/drawing/2014/main" id="{F148FB85-ED8C-B1E3-1DA5-BFE46D35DDC1}"/>
              </a:ext>
            </a:extLst>
          </p:cNvPr>
          <p:cNvSpPr/>
          <p:nvPr/>
        </p:nvSpPr>
        <p:spPr>
          <a:xfrm>
            <a:off x="0" y="1696224"/>
            <a:ext cx="257354" cy="5161776"/>
          </a:xfrm>
          <a:prstGeom prst="rect">
            <a:avLst/>
          </a:prstGeom>
          <a:solidFill>
            <a:srgbClr val="4472C4">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xtBox 12">
            <a:extLst>
              <a:ext uri="{FF2B5EF4-FFF2-40B4-BE49-F238E27FC236}">
                <a16:creationId xmlns:a16="http://schemas.microsoft.com/office/drawing/2014/main" id="{25DB3AFB-4E13-452E-BC7F-7AF774CAA41B}"/>
              </a:ext>
            </a:extLst>
          </p:cNvPr>
          <p:cNvSpPr txBox="1"/>
          <p:nvPr/>
        </p:nvSpPr>
        <p:spPr>
          <a:xfrm>
            <a:off x="4167277" y="6000568"/>
            <a:ext cx="3857446" cy="369332"/>
          </a:xfrm>
          <a:prstGeom prst="rect">
            <a:avLst/>
          </a:prstGeom>
          <a:noFill/>
        </p:spPr>
        <p:txBody>
          <a:bodyPr wrap="square" rtlCol="0">
            <a:spAutoFit/>
          </a:bodyPr>
          <a:lstStyle/>
          <a:p>
            <a:pPr algn="ctr"/>
            <a:r>
              <a:rPr lang="nl-NL" i="1" dirty="0"/>
              <a:t>Arabië</a:t>
            </a:r>
          </a:p>
        </p:txBody>
      </p:sp>
      <p:sp>
        <p:nvSpPr>
          <p:cNvPr id="14" name="TextBox 13">
            <a:extLst>
              <a:ext uri="{FF2B5EF4-FFF2-40B4-BE49-F238E27FC236}">
                <a16:creationId xmlns:a16="http://schemas.microsoft.com/office/drawing/2014/main" id="{FAEC9287-F20F-19DA-5077-FAF34FCF8BF8}"/>
              </a:ext>
            </a:extLst>
          </p:cNvPr>
          <p:cNvSpPr txBox="1"/>
          <p:nvPr/>
        </p:nvSpPr>
        <p:spPr>
          <a:xfrm>
            <a:off x="338328" y="2236272"/>
            <a:ext cx="2560320" cy="923330"/>
          </a:xfrm>
          <a:prstGeom prst="rect">
            <a:avLst/>
          </a:prstGeom>
          <a:noFill/>
        </p:spPr>
        <p:txBody>
          <a:bodyPr wrap="square" rtlCol="0">
            <a:spAutoFit/>
          </a:bodyPr>
          <a:lstStyle/>
          <a:p>
            <a:r>
              <a:rPr lang="nl-NL" dirty="0"/>
              <a:t>570. Geboren</a:t>
            </a:r>
          </a:p>
          <a:p>
            <a:r>
              <a:rPr lang="nl-NL" dirty="0"/>
              <a:t>610. Visioen van </a:t>
            </a:r>
            <a:r>
              <a:rPr lang="nl-NL" dirty="0" err="1"/>
              <a:t>Gabriël</a:t>
            </a:r>
            <a:endParaRPr lang="nl-NL" dirty="0"/>
          </a:p>
          <a:p>
            <a:r>
              <a:rPr lang="nl-NL" dirty="0"/>
              <a:t>622. Tocht naar Medina</a:t>
            </a:r>
          </a:p>
        </p:txBody>
      </p:sp>
      <p:pic>
        <p:nvPicPr>
          <p:cNvPr id="5" name="Afbeelding 4">
            <a:extLst>
              <a:ext uri="{FF2B5EF4-FFF2-40B4-BE49-F238E27FC236}">
                <a16:creationId xmlns:a16="http://schemas.microsoft.com/office/drawing/2014/main" id="{75ED7EA0-85C5-7FC6-083F-1812FC7D5620}"/>
              </a:ext>
            </a:extLst>
          </p:cNvPr>
          <p:cNvPicPr>
            <a:picLocks noChangeAspect="1"/>
          </p:cNvPicPr>
          <p:nvPr/>
        </p:nvPicPr>
        <p:blipFill>
          <a:blip r:embed="rId5"/>
          <a:stretch>
            <a:fillRect/>
          </a:stretch>
        </p:blipFill>
        <p:spPr>
          <a:xfrm>
            <a:off x="3253219" y="2234968"/>
            <a:ext cx="5685561" cy="37656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3288801"/>
      </p:ext>
    </p:extLst>
  </p:cSld>
  <p:clrMapOvr>
    <a:masterClrMapping/>
  </p:clrMapOvr>
  <p:transition spd="med">
    <p:cover dir="u"/>
    <p:sndAc>
      <p:stSnd>
        <p:snd r:embed="rId3" name="Projector button push.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paard, Teugel, hoofdstel, buitenshuis&#10;&#10;Automatisch gegenereerde beschrijving">
            <a:extLst>
              <a:ext uri="{FF2B5EF4-FFF2-40B4-BE49-F238E27FC236}">
                <a16:creationId xmlns:a16="http://schemas.microsoft.com/office/drawing/2014/main" id="{6ECCE264-9AA8-961F-0D60-C49FCB74E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 name="Title 1">
            <a:extLst>
              <a:ext uri="{FF2B5EF4-FFF2-40B4-BE49-F238E27FC236}">
                <a16:creationId xmlns:a16="http://schemas.microsoft.com/office/drawing/2014/main" id="{F0BFF32E-7ABF-495B-E468-39B14A83E212}"/>
              </a:ext>
            </a:extLst>
          </p:cNvPr>
          <p:cNvSpPr>
            <a:spLocks noGrp="1"/>
          </p:cNvSpPr>
          <p:nvPr>
            <p:ph type="title"/>
          </p:nvPr>
        </p:nvSpPr>
        <p:spPr>
          <a:xfrm>
            <a:off x="838200" y="365125"/>
            <a:ext cx="5562600" cy="1325563"/>
          </a:xfrm>
        </p:spPr>
        <p:txBody>
          <a:bodyPr/>
          <a:lstStyle/>
          <a:p>
            <a:r>
              <a:rPr lang="nl-NL" dirty="0">
                <a:effectLst>
                  <a:glow rad="127000">
                    <a:schemeClr val="bg1">
                      <a:alpha val="50000"/>
                    </a:schemeClr>
                  </a:glow>
                </a:effectLst>
              </a:rPr>
              <a:t>De vooravond</a:t>
            </a:r>
            <a:r>
              <a:rPr lang="nl-NL" sz="4400" i="1" dirty="0">
                <a:effectLst>
                  <a:glow rad="127000">
                    <a:schemeClr val="bg1">
                      <a:alpha val="50000"/>
                    </a:schemeClr>
                  </a:glow>
                </a:effectLst>
              </a:rPr>
              <a:t> </a:t>
            </a:r>
            <a:r>
              <a:rPr lang="nl-NL" sz="2000" i="1" dirty="0">
                <a:effectLst>
                  <a:glow rad="127000">
                    <a:schemeClr val="bg1">
                      <a:alpha val="50000"/>
                    </a:schemeClr>
                  </a:glow>
                </a:effectLst>
              </a:rPr>
              <a:t>(570 – 632 </a:t>
            </a:r>
            <a:r>
              <a:rPr lang="nl-NL" sz="2000" i="1" dirty="0" err="1">
                <a:effectLst>
                  <a:glow rad="127000">
                    <a:schemeClr val="bg1">
                      <a:alpha val="50000"/>
                    </a:schemeClr>
                  </a:glow>
                </a:effectLst>
              </a:rPr>
              <a:t>n.Chr</a:t>
            </a:r>
            <a:r>
              <a:rPr lang="nl-NL" sz="2000" i="1" dirty="0">
                <a:effectLst>
                  <a:glow rad="127000">
                    <a:schemeClr val="bg1">
                      <a:alpha val="50000"/>
                    </a:schemeClr>
                  </a:glow>
                </a:effectLst>
              </a:rPr>
              <a:t>.)</a:t>
            </a:r>
            <a:endParaRPr lang="nl-NL" sz="2000" dirty="0">
              <a:effectLst>
                <a:glow rad="127000">
                  <a:schemeClr val="bg1">
                    <a:alpha val="50000"/>
                  </a:schemeClr>
                </a:glow>
              </a:effectLst>
            </a:endParaRPr>
          </a:p>
        </p:txBody>
      </p:sp>
      <p:sp>
        <p:nvSpPr>
          <p:cNvPr id="5" name="Rectangle 4">
            <a:extLst>
              <a:ext uri="{FF2B5EF4-FFF2-40B4-BE49-F238E27FC236}">
                <a16:creationId xmlns:a16="http://schemas.microsoft.com/office/drawing/2014/main" id="{97064F5F-0DC6-6F9B-F5A2-5D29802319EE}"/>
              </a:ext>
            </a:extLst>
          </p:cNvPr>
          <p:cNvSpPr/>
          <p:nvPr/>
        </p:nvSpPr>
        <p:spPr>
          <a:xfrm>
            <a:off x="0" y="1696224"/>
            <a:ext cx="257354" cy="5161776"/>
          </a:xfrm>
          <a:prstGeom prst="rect">
            <a:avLst/>
          </a:prstGeom>
          <a:solidFill>
            <a:srgbClr val="4472C4">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5">
            <a:extLst>
              <a:ext uri="{FF2B5EF4-FFF2-40B4-BE49-F238E27FC236}">
                <a16:creationId xmlns:a16="http://schemas.microsoft.com/office/drawing/2014/main" id="{E6F54E6F-7E64-99F3-B179-ACAD8030546D}"/>
              </a:ext>
            </a:extLst>
          </p:cNvPr>
          <p:cNvPicPr>
            <a:picLocks noChangeAspect="1"/>
          </p:cNvPicPr>
          <p:nvPr/>
        </p:nvPicPr>
        <p:blipFill>
          <a:blip r:embed="rId4">
            <a:extLst>
              <a:ext uri="{BEBA8EAE-BF5A-486C-A8C5-ECC9F3942E4B}">
                <a14:imgProps xmlns:a14="http://schemas.microsoft.com/office/drawing/2010/main">
                  <a14:imgLayer r:embed="rId5">
                    <a14:imgEffect>
                      <a14:artisticFilmGrain/>
                    </a14:imgEffect>
                  </a14:imgLayer>
                </a14:imgProps>
              </a:ext>
            </a:extLst>
          </a:blip>
          <a:stretch>
            <a:fillRect/>
          </a:stretch>
        </p:blipFill>
        <p:spPr>
          <a:xfrm>
            <a:off x="128677" y="4175760"/>
            <a:ext cx="3859825" cy="2556328"/>
          </a:xfrm>
          <a:prstGeom prst="rect">
            <a:avLst/>
          </a:prstGeom>
          <a:ln>
            <a:solidFill>
              <a:schemeClr val="tx1"/>
            </a:solidFill>
          </a:ln>
          <a:effectLst>
            <a:outerShdw blurRad="50800" dist="38100" dir="2700000" algn="tl" rotWithShape="0">
              <a:prstClr val="black">
                <a:alpha val="40000"/>
              </a:prstClr>
            </a:outerShdw>
          </a:effectLst>
        </p:spPr>
      </p:pic>
      <p:sp>
        <p:nvSpPr>
          <p:cNvPr id="8" name="Tekstvak 7">
            <a:extLst>
              <a:ext uri="{FF2B5EF4-FFF2-40B4-BE49-F238E27FC236}">
                <a16:creationId xmlns:a16="http://schemas.microsoft.com/office/drawing/2014/main" id="{F63DBDB0-8B11-F758-0DA8-01C77217B500}"/>
              </a:ext>
            </a:extLst>
          </p:cNvPr>
          <p:cNvSpPr txBox="1"/>
          <p:nvPr/>
        </p:nvSpPr>
        <p:spPr>
          <a:xfrm>
            <a:off x="9790023" y="6486994"/>
            <a:ext cx="2401977" cy="369332"/>
          </a:xfrm>
          <a:prstGeom prst="rect">
            <a:avLst/>
          </a:prstGeom>
          <a:noFill/>
        </p:spPr>
        <p:txBody>
          <a:bodyPr wrap="square" rtlCol="0">
            <a:spAutoFit/>
          </a:bodyPr>
          <a:lstStyle/>
          <a:p>
            <a:pPr algn="r"/>
            <a:r>
              <a:rPr lang="nl-NL" dirty="0">
                <a:effectLst>
                  <a:glow rad="127000">
                    <a:schemeClr val="bg1"/>
                  </a:glow>
                </a:effectLst>
              </a:rPr>
              <a:t>Arabieren</a:t>
            </a:r>
          </a:p>
        </p:txBody>
      </p:sp>
    </p:spTree>
    <p:extLst>
      <p:ext uri="{BB962C8B-B14F-4D97-AF65-F5344CB8AC3E}">
        <p14:creationId xmlns:p14="http://schemas.microsoft.com/office/powerpoint/2010/main" val="3330232477"/>
      </p:ext>
    </p:extLst>
  </p:cSld>
  <p:clrMapOvr>
    <a:masterClrMapping/>
  </p:clrMapOvr>
  <p:transition spd="med">
    <p:cover dir="u"/>
    <p:sndAc>
      <p:stSnd>
        <p:snd r:embed="rId2" name="Projector button push.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4DF9B034-0B86-2B36-CAD7-8B7982498EC3}"/>
              </a:ext>
            </a:extLst>
          </p:cNvPr>
          <p:cNvPicPr>
            <a:picLocks noChangeAspect="1"/>
          </p:cNvPicPr>
          <p:nvPr/>
        </p:nvPicPr>
        <p:blipFill>
          <a:blip r:embed="rId3"/>
          <a:stretch>
            <a:fillRect/>
          </a:stretch>
        </p:blipFill>
        <p:spPr>
          <a:xfrm>
            <a:off x="323372" y="1979465"/>
            <a:ext cx="11545256" cy="4595294"/>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40C17DCF-883F-FC89-D9F2-071BE5BEF221}"/>
              </a:ext>
            </a:extLst>
          </p:cNvPr>
          <p:cNvSpPr/>
          <p:nvPr/>
        </p:nvSpPr>
        <p:spPr>
          <a:xfrm>
            <a:off x="0" y="0"/>
            <a:ext cx="12192000" cy="1690688"/>
          </a:xfrm>
          <a:prstGeom prst="rect">
            <a:avLst/>
          </a:prstGeom>
          <a:solidFill>
            <a:schemeClr val="accent1">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F0BFF32E-7ABF-495B-E468-39B14A83E212}"/>
              </a:ext>
            </a:extLst>
          </p:cNvPr>
          <p:cNvSpPr>
            <a:spLocks noGrp="1"/>
          </p:cNvSpPr>
          <p:nvPr>
            <p:ph type="title"/>
          </p:nvPr>
        </p:nvSpPr>
        <p:spPr/>
        <p:txBody>
          <a:bodyPr/>
          <a:lstStyle/>
          <a:p>
            <a:r>
              <a:rPr lang="nl-NL" dirty="0"/>
              <a:t>Het kalifaat</a:t>
            </a:r>
          </a:p>
        </p:txBody>
      </p:sp>
      <p:pic>
        <p:nvPicPr>
          <p:cNvPr id="9" name="Picture 8">
            <a:extLst>
              <a:ext uri="{FF2B5EF4-FFF2-40B4-BE49-F238E27FC236}">
                <a16:creationId xmlns:a16="http://schemas.microsoft.com/office/drawing/2014/main" id="{ECCA697C-5635-C587-1F3D-1110908E954A}"/>
              </a:ext>
            </a:extLst>
          </p:cNvPr>
          <p:cNvPicPr>
            <a:picLocks noChangeAspect="1"/>
          </p:cNvPicPr>
          <p:nvPr/>
        </p:nvPicPr>
        <p:blipFill>
          <a:blip r:embed="rId4">
            <a:duotone>
              <a:prstClr val="black"/>
              <a:schemeClr val="accent1">
                <a:tint val="45000"/>
                <a:satMod val="400000"/>
              </a:schemeClr>
            </a:duotone>
          </a:blip>
          <a:stretch>
            <a:fillRect/>
          </a:stretch>
        </p:blipFill>
        <p:spPr>
          <a:xfrm>
            <a:off x="10608628" y="215344"/>
            <a:ext cx="1260000" cy="1260000"/>
          </a:xfrm>
          <a:prstGeom prst="rect">
            <a:avLst/>
          </a:prstGeom>
        </p:spPr>
      </p:pic>
      <p:sp>
        <p:nvSpPr>
          <p:cNvPr id="5" name="Rectangle 4">
            <a:extLst>
              <a:ext uri="{FF2B5EF4-FFF2-40B4-BE49-F238E27FC236}">
                <a16:creationId xmlns:a16="http://schemas.microsoft.com/office/drawing/2014/main" id="{EE67825C-BEF6-2DEC-A1B7-62ACA97F55EB}"/>
              </a:ext>
            </a:extLst>
          </p:cNvPr>
          <p:cNvSpPr/>
          <p:nvPr/>
        </p:nvSpPr>
        <p:spPr>
          <a:xfrm>
            <a:off x="0" y="1696224"/>
            <a:ext cx="257354" cy="5161776"/>
          </a:xfrm>
          <a:prstGeom prst="rect">
            <a:avLst/>
          </a:prstGeom>
          <a:solidFill>
            <a:srgbClr val="4472C4">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83148080"/>
      </p:ext>
    </p:extLst>
  </p:cSld>
  <p:clrMapOvr>
    <a:masterClrMapping/>
  </p:clrMapOvr>
  <p:transition spd="med">
    <p:cover dir="u"/>
    <p:sndAc>
      <p:stSnd>
        <p:snd r:embed="rId2" name="Projector button push.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86665-0D8F-D4EA-722C-AF03B1247884}"/>
            </a:ext>
          </a:extLst>
        </p:cNvPr>
        <p:cNvGrpSpPr/>
        <p:nvPr/>
      </p:nvGrpSpPr>
      <p:grpSpPr>
        <a:xfrm>
          <a:off x="0" y="0"/>
          <a:ext cx="0" cy="0"/>
          <a:chOff x="0" y="0"/>
          <a:chExt cx="0" cy="0"/>
        </a:xfrm>
      </p:grpSpPr>
      <p:pic>
        <p:nvPicPr>
          <p:cNvPr id="7" name="Afbeelding 6" descr="Afbeelding met verven, wolk, hemel, kunst&#10;&#10;Automatisch gegenereerde beschrijving">
            <a:extLst>
              <a:ext uri="{FF2B5EF4-FFF2-40B4-BE49-F238E27FC236}">
                <a16:creationId xmlns:a16="http://schemas.microsoft.com/office/drawing/2014/main" id="{52BD24FD-7B3E-D9AA-71B5-757BF7919D0E}"/>
              </a:ext>
            </a:extLst>
          </p:cNvPr>
          <p:cNvPicPr>
            <a:picLocks noChangeAspect="1"/>
          </p:cNvPicPr>
          <p:nvPr/>
        </p:nvPicPr>
        <p:blipFill>
          <a:blip r:embed="rId3">
            <a:extLst>
              <a:ext uri="{28A0092B-C50C-407E-A947-70E740481C1C}">
                <a14:useLocalDpi xmlns:a14="http://schemas.microsoft.com/office/drawing/2010/main" val="0"/>
              </a:ext>
            </a:extLst>
          </a:blip>
          <a:srcRect b="8316"/>
          <a:stretch/>
        </p:blipFill>
        <p:spPr>
          <a:xfrm>
            <a:off x="0" y="1705928"/>
            <a:ext cx="12192000" cy="5152072"/>
          </a:xfrm>
          <a:prstGeom prst="rect">
            <a:avLst/>
          </a:prstGeom>
        </p:spPr>
      </p:pic>
      <p:sp>
        <p:nvSpPr>
          <p:cNvPr id="4" name="Rectangle 3">
            <a:extLst>
              <a:ext uri="{FF2B5EF4-FFF2-40B4-BE49-F238E27FC236}">
                <a16:creationId xmlns:a16="http://schemas.microsoft.com/office/drawing/2014/main" id="{A9619EA4-25A8-4370-4A12-37F549554011}"/>
              </a:ext>
            </a:extLst>
          </p:cNvPr>
          <p:cNvSpPr/>
          <p:nvPr/>
        </p:nvSpPr>
        <p:spPr>
          <a:xfrm>
            <a:off x="0" y="0"/>
            <a:ext cx="12192000" cy="1690688"/>
          </a:xfrm>
          <a:prstGeom prst="rect">
            <a:avLst/>
          </a:prstGeom>
          <a:solidFill>
            <a:schemeClr val="accent1">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F3C0B825-7738-8083-9C5E-01CA930495CF}"/>
              </a:ext>
            </a:extLst>
          </p:cNvPr>
          <p:cNvSpPr>
            <a:spLocks noGrp="1"/>
          </p:cNvSpPr>
          <p:nvPr>
            <p:ph type="title"/>
          </p:nvPr>
        </p:nvSpPr>
        <p:spPr/>
        <p:txBody>
          <a:bodyPr/>
          <a:lstStyle/>
          <a:p>
            <a:r>
              <a:rPr lang="nl-NL" dirty="0"/>
              <a:t>De wereld veranderde</a:t>
            </a:r>
          </a:p>
        </p:txBody>
      </p:sp>
      <p:pic>
        <p:nvPicPr>
          <p:cNvPr id="9" name="Picture 8">
            <a:extLst>
              <a:ext uri="{FF2B5EF4-FFF2-40B4-BE49-F238E27FC236}">
                <a16:creationId xmlns:a16="http://schemas.microsoft.com/office/drawing/2014/main" id="{A5086DD0-C30E-955D-D47E-95DCDAFEAC14}"/>
              </a:ext>
            </a:extLst>
          </p:cNvPr>
          <p:cNvPicPr>
            <a:picLocks noChangeAspect="1"/>
          </p:cNvPicPr>
          <p:nvPr/>
        </p:nvPicPr>
        <p:blipFill>
          <a:blip r:embed="rId4">
            <a:duotone>
              <a:prstClr val="black"/>
              <a:schemeClr val="accent1">
                <a:tint val="45000"/>
                <a:satMod val="400000"/>
              </a:schemeClr>
            </a:duotone>
          </a:blip>
          <a:stretch>
            <a:fillRect/>
          </a:stretch>
        </p:blipFill>
        <p:spPr>
          <a:xfrm>
            <a:off x="10608628" y="215344"/>
            <a:ext cx="1260000" cy="1260000"/>
          </a:xfrm>
          <a:prstGeom prst="rect">
            <a:avLst/>
          </a:prstGeom>
        </p:spPr>
      </p:pic>
      <p:sp>
        <p:nvSpPr>
          <p:cNvPr id="5" name="Rectangle 4">
            <a:extLst>
              <a:ext uri="{FF2B5EF4-FFF2-40B4-BE49-F238E27FC236}">
                <a16:creationId xmlns:a16="http://schemas.microsoft.com/office/drawing/2014/main" id="{CD109039-8AAF-F8AB-424C-3BE1BF9A0188}"/>
              </a:ext>
            </a:extLst>
          </p:cNvPr>
          <p:cNvSpPr/>
          <p:nvPr/>
        </p:nvSpPr>
        <p:spPr>
          <a:xfrm>
            <a:off x="0" y="1696224"/>
            <a:ext cx="257354" cy="5161776"/>
          </a:xfrm>
          <a:prstGeom prst="rect">
            <a:avLst/>
          </a:prstGeom>
          <a:solidFill>
            <a:srgbClr val="4472C4">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descr="Afbeelding met gebouw, plant, buitenshuis, hemel&#10;&#10;Automatisch gegenereerde beschrijving">
            <a:extLst>
              <a:ext uri="{FF2B5EF4-FFF2-40B4-BE49-F238E27FC236}">
                <a16:creationId xmlns:a16="http://schemas.microsoft.com/office/drawing/2014/main" id="{AA45910C-BADC-913E-A9EB-5F16FE5F62CC}"/>
              </a:ext>
            </a:extLst>
          </p:cNvPr>
          <p:cNvPicPr>
            <a:picLocks noChangeAspect="1"/>
          </p:cNvPicPr>
          <p:nvPr/>
        </p:nvPicPr>
        <p:blipFill>
          <a:blip r:embed="rId5">
            <a:alphaModFix/>
            <a:extLst>
              <a:ext uri="{BEBA8EAE-BF5A-486C-A8C5-ECC9F3942E4B}">
                <a14:imgProps xmlns:a14="http://schemas.microsoft.com/office/drawing/2010/main">
                  <a14:imgLayer r:embed="rId6">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2234" y="3130898"/>
            <a:ext cx="2211526" cy="2211526"/>
          </a:xfrm>
          <a:prstGeom prst="rect">
            <a:avLst/>
          </a:prstGeom>
          <a:ln>
            <a:solidFill>
              <a:schemeClr val="tx1"/>
            </a:solidFill>
          </a:ln>
          <a:effectLst>
            <a:outerShdw blurRad="50800" dist="38100" dir="2700000" algn="tl" rotWithShape="0">
              <a:prstClr val="black">
                <a:alpha val="40000"/>
              </a:prstClr>
            </a:outerShdw>
          </a:effectLst>
        </p:spPr>
      </p:pic>
      <p:sp>
        <p:nvSpPr>
          <p:cNvPr id="11" name="Tekstvak 10">
            <a:extLst>
              <a:ext uri="{FF2B5EF4-FFF2-40B4-BE49-F238E27FC236}">
                <a16:creationId xmlns:a16="http://schemas.microsoft.com/office/drawing/2014/main" id="{B021D7BB-F951-6AF5-6838-EA1EE1E3DE1C}"/>
              </a:ext>
            </a:extLst>
          </p:cNvPr>
          <p:cNvSpPr txBox="1"/>
          <p:nvPr/>
        </p:nvSpPr>
        <p:spPr>
          <a:xfrm>
            <a:off x="1202234" y="5352128"/>
            <a:ext cx="2211526" cy="369332"/>
          </a:xfrm>
          <a:prstGeom prst="rect">
            <a:avLst/>
          </a:prstGeom>
          <a:noFill/>
        </p:spPr>
        <p:txBody>
          <a:bodyPr wrap="square" rtlCol="0">
            <a:spAutoFit/>
          </a:bodyPr>
          <a:lstStyle/>
          <a:p>
            <a:pPr algn="ctr"/>
            <a:r>
              <a:rPr lang="nl-NL" dirty="0">
                <a:effectLst>
                  <a:glow rad="127000">
                    <a:schemeClr val="bg1"/>
                  </a:glow>
                </a:effectLst>
              </a:rPr>
              <a:t>Moskeeën</a:t>
            </a:r>
          </a:p>
        </p:txBody>
      </p:sp>
      <p:pic>
        <p:nvPicPr>
          <p:cNvPr id="13" name="Afbeelding 12" descr="Afbeelding met tekst, boek, persoon, overdekt&#10;&#10;Automatisch gegenereerde beschrijving">
            <a:extLst>
              <a:ext uri="{FF2B5EF4-FFF2-40B4-BE49-F238E27FC236}">
                <a16:creationId xmlns:a16="http://schemas.microsoft.com/office/drawing/2014/main" id="{94E3EC0A-9E39-C2AC-8F6A-D19AC1E47B7F}"/>
              </a:ext>
            </a:extLst>
          </p:cNvPr>
          <p:cNvPicPr>
            <a:picLocks noChangeAspect="1"/>
          </p:cNvPicPr>
          <p:nvPr/>
        </p:nvPicPr>
        <p:blipFill>
          <a:blip r:embed="rId7">
            <a:extLst>
              <a:ext uri="{BEBA8EAE-BF5A-486C-A8C5-ECC9F3942E4B}">
                <a14:imgProps xmlns:a14="http://schemas.microsoft.com/office/drawing/2010/main">
                  <a14:imgLayer r:embed="rId8">
                    <a14:imgEffect>
                      <a14:artisticPaintStrokes/>
                    </a14:imgEffect>
                  </a14:imgLayer>
                </a14:imgProps>
              </a:ext>
              <a:ext uri="{28A0092B-C50C-407E-A947-70E740481C1C}">
                <a14:useLocalDpi xmlns:a14="http://schemas.microsoft.com/office/drawing/2010/main" val="0"/>
              </a:ext>
            </a:extLst>
          </a:blip>
          <a:srcRect l="12570" r="20697"/>
          <a:stretch/>
        </p:blipFill>
        <p:spPr>
          <a:xfrm>
            <a:off x="4990237" y="3130898"/>
            <a:ext cx="2211526" cy="2211526"/>
          </a:xfrm>
          <a:prstGeom prst="rect">
            <a:avLst/>
          </a:prstGeom>
          <a:ln>
            <a:solidFill>
              <a:schemeClr val="tx1"/>
            </a:solidFill>
          </a:ln>
          <a:effectLst>
            <a:outerShdw blurRad="50800" dist="38100" dir="2700000" algn="tl" rotWithShape="0">
              <a:prstClr val="black">
                <a:alpha val="40000"/>
              </a:prstClr>
            </a:outerShdw>
          </a:effectLst>
        </p:spPr>
      </p:pic>
      <p:sp>
        <p:nvSpPr>
          <p:cNvPr id="15" name="Tekstvak 14">
            <a:extLst>
              <a:ext uri="{FF2B5EF4-FFF2-40B4-BE49-F238E27FC236}">
                <a16:creationId xmlns:a16="http://schemas.microsoft.com/office/drawing/2014/main" id="{ED6DD2ED-1E25-B807-FD9C-CC389857619A}"/>
              </a:ext>
            </a:extLst>
          </p:cNvPr>
          <p:cNvSpPr txBox="1"/>
          <p:nvPr/>
        </p:nvSpPr>
        <p:spPr>
          <a:xfrm>
            <a:off x="4990237" y="5352128"/>
            <a:ext cx="2211526" cy="369332"/>
          </a:xfrm>
          <a:prstGeom prst="rect">
            <a:avLst/>
          </a:prstGeom>
          <a:noFill/>
        </p:spPr>
        <p:txBody>
          <a:bodyPr wrap="square" rtlCol="0">
            <a:spAutoFit/>
          </a:bodyPr>
          <a:lstStyle/>
          <a:p>
            <a:pPr algn="ctr"/>
            <a:r>
              <a:rPr lang="nl-NL" dirty="0">
                <a:effectLst>
                  <a:glow rad="127000">
                    <a:schemeClr val="bg1"/>
                  </a:glow>
                </a:effectLst>
              </a:rPr>
              <a:t>De Koran</a:t>
            </a:r>
          </a:p>
        </p:txBody>
      </p:sp>
      <p:pic>
        <p:nvPicPr>
          <p:cNvPr id="17" name="Afbeelding 16" descr="Afbeelding met tekst, handschrift, kunst, Rechthoek&#10;&#10;Automatisch gegenereerde beschrijving">
            <a:extLst>
              <a:ext uri="{FF2B5EF4-FFF2-40B4-BE49-F238E27FC236}">
                <a16:creationId xmlns:a16="http://schemas.microsoft.com/office/drawing/2014/main" id="{BCE1E9A3-284F-6B1B-C975-D37A0C114BEA}"/>
              </a:ext>
            </a:extLst>
          </p:cNvPr>
          <p:cNvPicPr>
            <a:picLocks noChangeAspect="1"/>
          </p:cNvPicPr>
          <p:nvPr/>
        </p:nvPicPr>
        <p:blipFill>
          <a:blip r:embed="rId9">
            <a:extLst>
              <a:ext uri="{28A0092B-C50C-407E-A947-70E740481C1C}">
                <a14:useLocalDpi xmlns:a14="http://schemas.microsoft.com/office/drawing/2010/main" val="0"/>
              </a:ext>
            </a:extLst>
          </a:blip>
          <a:srcRect l="27941" t="18360" r="29989" b="18083"/>
          <a:stretch/>
        </p:blipFill>
        <p:spPr>
          <a:xfrm>
            <a:off x="8778240" y="3130898"/>
            <a:ext cx="2211526" cy="2221230"/>
          </a:xfrm>
          <a:prstGeom prst="rect">
            <a:avLst/>
          </a:prstGeom>
          <a:ln>
            <a:solidFill>
              <a:schemeClr val="tx1"/>
            </a:solidFill>
          </a:ln>
          <a:effectLst>
            <a:outerShdw blurRad="50800" dist="38100" dir="2700000" algn="tl" rotWithShape="0">
              <a:prstClr val="black">
                <a:alpha val="40000"/>
              </a:prstClr>
            </a:outerShdw>
          </a:effectLst>
        </p:spPr>
      </p:pic>
      <p:sp>
        <p:nvSpPr>
          <p:cNvPr id="18" name="Tekstvak 17">
            <a:extLst>
              <a:ext uri="{FF2B5EF4-FFF2-40B4-BE49-F238E27FC236}">
                <a16:creationId xmlns:a16="http://schemas.microsoft.com/office/drawing/2014/main" id="{4E9C11D7-3056-8336-F9B9-EDF1893DC7A9}"/>
              </a:ext>
            </a:extLst>
          </p:cNvPr>
          <p:cNvSpPr txBox="1"/>
          <p:nvPr/>
        </p:nvSpPr>
        <p:spPr>
          <a:xfrm>
            <a:off x="8778240" y="5352128"/>
            <a:ext cx="2211526" cy="369332"/>
          </a:xfrm>
          <a:prstGeom prst="rect">
            <a:avLst/>
          </a:prstGeom>
          <a:noFill/>
        </p:spPr>
        <p:txBody>
          <a:bodyPr wrap="square" rtlCol="0">
            <a:spAutoFit/>
          </a:bodyPr>
          <a:lstStyle/>
          <a:p>
            <a:pPr algn="ctr"/>
            <a:r>
              <a:rPr lang="nl-NL" dirty="0">
                <a:effectLst>
                  <a:glow rad="127000">
                    <a:schemeClr val="bg1"/>
                  </a:glow>
                </a:effectLst>
              </a:rPr>
              <a:t>Kunst en cultuur</a:t>
            </a:r>
          </a:p>
        </p:txBody>
      </p:sp>
    </p:spTree>
    <p:extLst>
      <p:ext uri="{BB962C8B-B14F-4D97-AF65-F5344CB8AC3E}">
        <p14:creationId xmlns:p14="http://schemas.microsoft.com/office/powerpoint/2010/main" val="2678144383"/>
      </p:ext>
    </p:extLst>
  </p:cSld>
  <p:clrMapOvr>
    <a:masterClrMapping/>
  </p:clrMapOvr>
  <p:transition spd="med">
    <p:cover dir="u"/>
    <p:sndAc>
      <p:stSnd>
        <p:snd r:embed="rId2" name="Projector button push.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1C4"/>
            </a:gs>
            <a:gs pos="74000">
              <a:srgbClr val="826C56"/>
            </a:gs>
            <a:gs pos="83000">
              <a:srgbClr val="796545"/>
            </a:gs>
            <a:gs pos="100000">
              <a:srgbClr val="1A2326"/>
            </a:gs>
          </a:gsLst>
          <a:lin ang="2700000" scaled="1"/>
          <a:tileRect/>
        </a:gradFill>
        <a:effectLst/>
      </p:bgPr>
    </p:bg>
    <p:spTree>
      <p:nvGrpSpPr>
        <p:cNvPr id="1" name=""/>
        <p:cNvGrpSpPr/>
        <p:nvPr/>
      </p:nvGrpSpPr>
      <p:grpSpPr>
        <a:xfrm>
          <a:off x="0" y="0"/>
          <a:ext cx="0" cy="0"/>
          <a:chOff x="0" y="0"/>
          <a:chExt cx="0" cy="0"/>
        </a:xfrm>
      </p:grpSpPr>
      <p:pic>
        <p:nvPicPr>
          <p:cNvPr id="8" name="Afbeelding 7" descr="Afbeelding met kunst, Gieten, Snijwerk, gebouw&#10;&#10;Automatisch gegenereerde beschrijving">
            <a:extLst>
              <a:ext uri="{FF2B5EF4-FFF2-40B4-BE49-F238E27FC236}">
                <a16:creationId xmlns:a16="http://schemas.microsoft.com/office/drawing/2014/main" id="{C793269A-3ED1-2CC0-739A-54620A1EF7A9}"/>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3271520" y="838200"/>
            <a:ext cx="5648960" cy="5648960"/>
          </a:xfrm>
          <a:prstGeom prst="rect">
            <a:avLst/>
          </a:prstGeom>
          <a:ln>
            <a:solidFill>
              <a:schemeClr val="tx1"/>
            </a:solidFill>
          </a:ln>
          <a:effectLst>
            <a:outerShdw blurRad="50800" dist="38100" dir="2700000" algn="tl" rotWithShape="0">
              <a:prstClr val="black">
                <a:alpha val="40000"/>
              </a:prstClr>
            </a:outerShdw>
          </a:effectLst>
        </p:spPr>
      </p:pic>
      <p:sp>
        <p:nvSpPr>
          <p:cNvPr id="9" name="Tekstvak 8">
            <a:extLst>
              <a:ext uri="{FF2B5EF4-FFF2-40B4-BE49-F238E27FC236}">
                <a16:creationId xmlns:a16="http://schemas.microsoft.com/office/drawing/2014/main" id="{B1E94247-BD3B-22C9-D4F4-792404BD8251}"/>
              </a:ext>
            </a:extLst>
          </p:cNvPr>
          <p:cNvSpPr txBox="1"/>
          <p:nvPr/>
        </p:nvSpPr>
        <p:spPr>
          <a:xfrm>
            <a:off x="3271520" y="203200"/>
            <a:ext cx="5648960" cy="523220"/>
          </a:xfrm>
          <a:prstGeom prst="rect">
            <a:avLst/>
          </a:prstGeom>
          <a:noFill/>
        </p:spPr>
        <p:txBody>
          <a:bodyPr wrap="square" rtlCol="0">
            <a:spAutoFit/>
          </a:bodyPr>
          <a:lstStyle/>
          <a:p>
            <a:pPr algn="ctr"/>
            <a:r>
              <a:rPr lang="nl-NL" sz="2800" dirty="0">
                <a:effectLst>
                  <a:glow rad="127000">
                    <a:schemeClr val="bg1"/>
                  </a:glow>
                </a:effectLst>
              </a:rPr>
              <a:t>De vijf zuilen van de Islam</a:t>
            </a:r>
          </a:p>
        </p:txBody>
      </p:sp>
      <p:sp>
        <p:nvSpPr>
          <p:cNvPr id="10" name="Tekstvak 9">
            <a:extLst>
              <a:ext uri="{FF2B5EF4-FFF2-40B4-BE49-F238E27FC236}">
                <a16:creationId xmlns:a16="http://schemas.microsoft.com/office/drawing/2014/main" id="{7F22C99A-A1C0-5C39-DBA4-CCDB4FF04432}"/>
              </a:ext>
            </a:extLst>
          </p:cNvPr>
          <p:cNvSpPr txBox="1"/>
          <p:nvPr/>
        </p:nvSpPr>
        <p:spPr>
          <a:xfrm>
            <a:off x="3190240" y="3167538"/>
            <a:ext cx="1422400" cy="1015663"/>
          </a:xfrm>
          <a:prstGeom prst="rect">
            <a:avLst/>
          </a:prstGeom>
          <a:noFill/>
        </p:spPr>
        <p:txBody>
          <a:bodyPr wrap="square" rtlCol="0">
            <a:spAutoFit/>
          </a:bodyPr>
          <a:lstStyle/>
          <a:p>
            <a:pPr algn="ctr"/>
            <a:r>
              <a:rPr lang="nl-NL" sz="2000" dirty="0">
                <a:effectLst>
                  <a:glow rad="127000">
                    <a:schemeClr val="bg1"/>
                  </a:glow>
                </a:effectLst>
              </a:rPr>
              <a:t>Geloof in één god, Allah</a:t>
            </a:r>
          </a:p>
        </p:txBody>
      </p:sp>
      <p:sp>
        <p:nvSpPr>
          <p:cNvPr id="11" name="Tekstvak 10">
            <a:extLst>
              <a:ext uri="{FF2B5EF4-FFF2-40B4-BE49-F238E27FC236}">
                <a16:creationId xmlns:a16="http://schemas.microsoft.com/office/drawing/2014/main" id="{5F5E2EA6-4800-D50D-26BB-F75BE3147267}"/>
              </a:ext>
            </a:extLst>
          </p:cNvPr>
          <p:cNvSpPr txBox="1"/>
          <p:nvPr/>
        </p:nvSpPr>
        <p:spPr>
          <a:xfrm>
            <a:off x="4318000" y="3308737"/>
            <a:ext cx="1422400" cy="707886"/>
          </a:xfrm>
          <a:prstGeom prst="rect">
            <a:avLst/>
          </a:prstGeom>
          <a:noFill/>
        </p:spPr>
        <p:txBody>
          <a:bodyPr wrap="square" rtlCol="0">
            <a:spAutoFit/>
          </a:bodyPr>
          <a:lstStyle/>
          <a:p>
            <a:pPr algn="ctr"/>
            <a:r>
              <a:rPr lang="nl-NL" sz="2000" dirty="0">
                <a:effectLst>
                  <a:glow rad="127000">
                    <a:schemeClr val="bg1"/>
                  </a:glow>
                </a:effectLst>
              </a:rPr>
              <a:t>Bid elke dag</a:t>
            </a:r>
          </a:p>
        </p:txBody>
      </p:sp>
      <p:sp>
        <p:nvSpPr>
          <p:cNvPr id="12" name="Tekstvak 11">
            <a:extLst>
              <a:ext uri="{FF2B5EF4-FFF2-40B4-BE49-F238E27FC236}">
                <a16:creationId xmlns:a16="http://schemas.microsoft.com/office/drawing/2014/main" id="{CD107C39-133C-35AA-5D40-6F1037A17EAC}"/>
              </a:ext>
            </a:extLst>
          </p:cNvPr>
          <p:cNvSpPr txBox="1"/>
          <p:nvPr/>
        </p:nvSpPr>
        <p:spPr>
          <a:xfrm>
            <a:off x="5384800" y="3154848"/>
            <a:ext cx="1422400" cy="1015663"/>
          </a:xfrm>
          <a:prstGeom prst="rect">
            <a:avLst/>
          </a:prstGeom>
          <a:noFill/>
        </p:spPr>
        <p:txBody>
          <a:bodyPr wrap="square" rtlCol="0">
            <a:spAutoFit/>
          </a:bodyPr>
          <a:lstStyle/>
          <a:p>
            <a:pPr algn="ctr"/>
            <a:r>
              <a:rPr lang="nl-NL" sz="2000" dirty="0">
                <a:effectLst>
                  <a:glow rad="127000">
                    <a:schemeClr val="bg1"/>
                  </a:glow>
                </a:effectLst>
              </a:rPr>
              <a:t>Geef geld aan de armen</a:t>
            </a:r>
          </a:p>
        </p:txBody>
      </p:sp>
      <p:sp>
        <p:nvSpPr>
          <p:cNvPr id="13" name="Tekstvak 12">
            <a:extLst>
              <a:ext uri="{FF2B5EF4-FFF2-40B4-BE49-F238E27FC236}">
                <a16:creationId xmlns:a16="http://schemas.microsoft.com/office/drawing/2014/main" id="{18598A1F-99A4-E041-EC91-484A63BC3131}"/>
              </a:ext>
            </a:extLst>
          </p:cNvPr>
          <p:cNvSpPr txBox="1"/>
          <p:nvPr/>
        </p:nvSpPr>
        <p:spPr>
          <a:xfrm>
            <a:off x="6512560" y="3000959"/>
            <a:ext cx="1422400" cy="1323439"/>
          </a:xfrm>
          <a:prstGeom prst="rect">
            <a:avLst/>
          </a:prstGeom>
          <a:noFill/>
        </p:spPr>
        <p:txBody>
          <a:bodyPr wrap="square" rtlCol="0">
            <a:spAutoFit/>
          </a:bodyPr>
          <a:lstStyle/>
          <a:p>
            <a:pPr algn="ctr"/>
            <a:r>
              <a:rPr lang="nl-NL" sz="2000" dirty="0">
                <a:effectLst>
                  <a:glow rad="127000">
                    <a:schemeClr val="bg1"/>
                  </a:glow>
                </a:effectLst>
              </a:rPr>
              <a:t>Eén keer per jaar vasten, Ramadan</a:t>
            </a:r>
          </a:p>
        </p:txBody>
      </p:sp>
      <p:sp>
        <p:nvSpPr>
          <p:cNvPr id="14" name="Tekstvak 13">
            <a:extLst>
              <a:ext uri="{FF2B5EF4-FFF2-40B4-BE49-F238E27FC236}">
                <a16:creationId xmlns:a16="http://schemas.microsoft.com/office/drawing/2014/main" id="{E20CB313-9442-17B3-84E0-0A3DDFDFC464}"/>
              </a:ext>
            </a:extLst>
          </p:cNvPr>
          <p:cNvSpPr txBox="1"/>
          <p:nvPr/>
        </p:nvSpPr>
        <p:spPr>
          <a:xfrm>
            <a:off x="7701280" y="3013649"/>
            <a:ext cx="1280160" cy="1323439"/>
          </a:xfrm>
          <a:prstGeom prst="rect">
            <a:avLst/>
          </a:prstGeom>
          <a:noFill/>
        </p:spPr>
        <p:txBody>
          <a:bodyPr wrap="square" rtlCol="0">
            <a:spAutoFit/>
          </a:bodyPr>
          <a:lstStyle/>
          <a:p>
            <a:pPr algn="ctr"/>
            <a:r>
              <a:rPr lang="nl-NL" sz="2000" dirty="0">
                <a:effectLst>
                  <a:glow rad="127000">
                    <a:schemeClr val="bg1"/>
                  </a:glow>
                </a:effectLst>
              </a:rPr>
              <a:t>Ga een keer in je leven naar Mekka</a:t>
            </a:r>
          </a:p>
        </p:txBody>
      </p:sp>
    </p:spTree>
    <p:extLst>
      <p:ext uri="{BB962C8B-B14F-4D97-AF65-F5344CB8AC3E}">
        <p14:creationId xmlns:p14="http://schemas.microsoft.com/office/powerpoint/2010/main" val="611329584"/>
      </p:ext>
    </p:extLst>
  </p:cSld>
  <p:clrMapOvr>
    <a:masterClrMapping/>
  </p:clrMapOvr>
  <p:transition spd="med">
    <p:cover dir="u"/>
    <p:sndAc>
      <p:stSnd>
        <p:snd r:embed="rId2" name="Projector button push.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C51FEB-06ED-FEF2-E33C-71D8907929A0}"/>
              </a:ext>
            </a:extLst>
          </p:cNvPr>
          <p:cNvSpPr/>
          <p:nvPr/>
        </p:nvSpPr>
        <p:spPr>
          <a:xfrm>
            <a:off x="0" y="3429000"/>
            <a:ext cx="12192000" cy="3409950"/>
          </a:xfrm>
          <a:prstGeom prst="rect">
            <a:avLst/>
          </a:prstGeom>
          <a:solidFill>
            <a:schemeClr val="accent2">
              <a:lumMod val="40000"/>
              <a:lumOff val="60000"/>
            </a:schemeClr>
          </a:solidFill>
          <a:ln>
            <a:solidFill>
              <a:schemeClr val="bg1"/>
            </a:solid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le 3">
            <a:extLst>
              <a:ext uri="{FF2B5EF4-FFF2-40B4-BE49-F238E27FC236}">
                <a16:creationId xmlns:a16="http://schemas.microsoft.com/office/drawing/2014/main" id="{8F162097-5031-66FA-8BE9-B42C9F75B6CE}"/>
              </a:ext>
            </a:extLst>
          </p:cNvPr>
          <p:cNvSpPr>
            <a:spLocks noGrp="1"/>
          </p:cNvSpPr>
          <p:nvPr>
            <p:ph type="title"/>
          </p:nvPr>
        </p:nvSpPr>
        <p:spPr/>
        <p:txBody>
          <a:bodyPr/>
          <a:lstStyle/>
          <a:p>
            <a:r>
              <a:rPr lang="nl-NL" dirty="0"/>
              <a:t>Zelfstandig werken</a:t>
            </a:r>
            <a:endParaRPr lang="nl-NL" sz="2000" dirty="0"/>
          </a:p>
        </p:txBody>
      </p:sp>
      <p:sp>
        <p:nvSpPr>
          <p:cNvPr id="5" name="Text Placeholder 4">
            <a:extLst>
              <a:ext uri="{FF2B5EF4-FFF2-40B4-BE49-F238E27FC236}">
                <a16:creationId xmlns:a16="http://schemas.microsoft.com/office/drawing/2014/main" id="{123D8ED0-7D91-81B7-6D5E-74C876171B67}"/>
              </a:ext>
            </a:extLst>
          </p:cNvPr>
          <p:cNvSpPr>
            <a:spLocks noGrp="1"/>
          </p:cNvSpPr>
          <p:nvPr>
            <p:ph type="body" idx="1"/>
          </p:nvPr>
        </p:nvSpPr>
        <p:spPr/>
        <p:txBody>
          <a:bodyPr/>
          <a:lstStyle/>
          <a:p>
            <a:endParaRPr lang="nl-NL" dirty="0">
              <a:solidFill>
                <a:schemeClr val="tx1">
                  <a:lumMod val="65000"/>
                  <a:lumOff val="35000"/>
                </a:schemeClr>
              </a:solidFill>
            </a:endParaRPr>
          </a:p>
        </p:txBody>
      </p:sp>
      <p:pic>
        <p:nvPicPr>
          <p:cNvPr id="2" name="Picture 1">
            <a:extLst>
              <a:ext uri="{FF2B5EF4-FFF2-40B4-BE49-F238E27FC236}">
                <a16:creationId xmlns:a16="http://schemas.microsoft.com/office/drawing/2014/main" id="{AB6E0F5C-A053-752B-53F3-747DA998AD41}"/>
              </a:ext>
            </a:extLst>
          </p:cNvPr>
          <p:cNvPicPr>
            <a:picLocks noChangeAspect="1"/>
          </p:cNvPicPr>
          <p:nvPr/>
        </p:nvPicPr>
        <p:blipFill>
          <a:blip r:embed="rId3">
            <a:duotone>
              <a:prstClr val="black"/>
              <a:schemeClr val="accent2">
                <a:tint val="45000"/>
                <a:satMod val="400000"/>
              </a:schemeClr>
            </a:duotone>
          </a:blip>
          <a:stretch>
            <a:fillRect/>
          </a:stretch>
        </p:blipFill>
        <p:spPr>
          <a:xfrm>
            <a:off x="9132792" y="4025655"/>
            <a:ext cx="2214658" cy="2214658"/>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2A122B7-2432-3A84-9C9F-8411724BF837}"/>
              </a:ext>
            </a:extLst>
          </p:cNvPr>
          <p:cNvSpPr txBox="1"/>
          <p:nvPr/>
        </p:nvSpPr>
        <p:spPr>
          <a:xfrm>
            <a:off x="844550" y="487991"/>
            <a:ext cx="1885471" cy="671851"/>
          </a:xfrm>
          <a:prstGeom prst="rect">
            <a:avLst/>
          </a:prstGeom>
          <a:noFill/>
        </p:spPr>
        <p:txBody>
          <a:bodyPr wrap="square" rtlCol="0">
            <a:spAutoFit/>
          </a:bodyPr>
          <a:lstStyle/>
          <a:p>
            <a:pPr>
              <a:lnSpc>
                <a:spcPct val="150000"/>
              </a:lnSpc>
            </a:pPr>
            <a:r>
              <a:rPr lang="nl-NL" sz="2800" dirty="0"/>
              <a:t>BK</a:t>
            </a:r>
          </a:p>
        </p:txBody>
      </p:sp>
      <p:sp>
        <p:nvSpPr>
          <p:cNvPr id="12" name="TextBox 11">
            <a:extLst>
              <a:ext uri="{FF2B5EF4-FFF2-40B4-BE49-F238E27FC236}">
                <a16:creationId xmlns:a16="http://schemas.microsoft.com/office/drawing/2014/main" id="{A8E9E406-B346-9192-10CC-FE7645E7AAC5}"/>
              </a:ext>
            </a:extLst>
          </p:cNvPr>
          <p:cNvSpPr txBox="1"/>
          <p:nvPr/>
        </p:nvSpPr>
        <p:spPr>
          <a:xfrm>
            <a:off x="2458707" y="1601365"/>
            <a:ext cx="6674084" cy="954107"/>
          </a:xfrm>
          <a:prstGeom prst="rect">
            <a:avLst/>
          </a:prstGeom>
          <a:solidFill>
            <a:srgbClr val="00B0F0"/>
          </a:solidFill>
          <a:ln w="28575">
            <a:solidFill>
              <a:schemeClr val="tx1"/>
            </a:solidFill>
          </a:ln>
          <a:effectLst>
            <a:outerShdw blurRad="50800" dist="38100" dir="2700000" algn="tl" rotWithShape="0">
              <a:prstClr val="black">
                <a:alpha val="40000"/>
              </a:prstClr>
            </a:outerShdw>
          </a:effectLst>
        </p:spPr>
        <p:txBody>
          <a:bodyPr wrap="square" rtlCol="0">
            <a:noAutofit/>
          </a:bodyPr>
          <a:lstStyle/>
          <a:p>
            <a:pPr algn="ctr"/>
            <a:r>
              <a:rPr lang="nl-NL" sz="2800" dirty="0"/>
              <a:t>Paragraaf 3.2</a:t>
            </a:r>
          </a:p>
          <a:p>
            <a:pPr algn="ctr"/>
            <a:r>
              <a:rPr lang="nl-NL" sz="2800" dirty="0"/>
              <a:t>Opdracht 1 t/m 10</a:t>
            </a:r>
          </a:p>
        </p:txBody>
      </p:sp>
      <p:sp>
        <p:nvSpPr>
          <p:cNvPr id="7" name="TextBox 11">
            <a:extLst>
              <a:ext uri="{FF2B5EF4-FFF2-40B4-BE49-F238E27FC236}">
                <a16:creationId xmlns:a16="http://schemas.microsoft.com/office/drawing/2014/main" id="{D3AC279E-0735-F9F4-2AD5-1B64BE42B70B}"/>
              </a:ext>
            </a:extLst>
          </p:cNvPr>
          <p:cNvSpPr txBox="1"/>
          <p:nvPr/>
        </p:nvSpPr>
        <p:spPr>
          <a:xfrm>
            <a:off x="2458707" y="483384"/>
            <a:ext cx="6674084" cy="954107"/>
          </a:xfrm>
          <a:prstGeom prst="rect">
            <a:avLst/>
          </a:prstGeom>
          <a:solidFill>
            <a:srgbClr val="F97F7F"/>
          </a:solidFill>
          <a:ln w="28575">
            <a:solidFill>
              <a:schemeClr val="tx1"/>
            </a:solidFill>
          </a:ln>
          <a:effectLst>
            <a:outerShdw blurRad="50800" dist="38100" dir="2700000" algn="tl" rotWithShape="0">
              <a:prstClr val="black">
                <a:alpha val="40000"/>
              </a:prstClr>
            </a:outerShdw>
          </a:effectLst>
        </p:spPr>
        <p:txBody>
          <a:bodyPr wrap="square" rtlCol="0">
            <a:noAutofit/>
          </a:bodyPr>
          <a:lstStyle/>
          <a:p>
            <a:pPr algn="ctr"/>
            <a:r>
              <a:rPr lang="nl-NL" sz="2800" dirty="0"/>
              <a:t>Paragraaf 3.2</a:t>
            </a:r>
          </a:p>
          <a:p>
            <a:pPr algn="ctr"/>
            <a:r>
              <a:rPr lang="nl-NL" sz="2800" dirty="0"/>
              <a:t>Opdracht 1 t/m 9</a:t>
            </a:r>
          </a:p>
        </p:txBody>
      </p:sp>
      <p:sp>
        <p:nvSpPr>
          <p:cNvPr id="8" name="TextBox 5">
            <a:extLst>
              <a:ext uri="{FF2B5EF4-FFF2-40B4-BE49-F238E27FC236}">
                <a16:creationId xmlns:a16="http://schemas.microsoft.com/office/drawing/2014/main" id="{4E9D8A18-8215-B77C-78F8-F7417BAD9CC1}"/>
              </a:ext>
            </a:extLst>
          </p:cNvPr>
          <p:cNvSpPr txBox="1"/>
          <p:nvPr/>
        </p:nvSpPr>
        <p:spPr>
          <a:xfrm>
            <a:off x="844550" y="1602755"/>
            <a:ext cx="1885471" cy="671851"/>
          </a:xfrm>
          <a:prstGeom prst="rect">
            <a:avLst/>
          </a:prstGeom>
          <a:noFill/>
        </p:spPr>
        <p:txBody>
          <a:bodyPr wrap="square" rtlCol="0">
            <a:spAutoFit/>
          </a:bodyPr>
          <a:lstStyle/>
          <a:p>
            <a:pPr>
              <a:lnSpc>
                <a:spcPct val="150000"/>
              </a:lnSpc>
            </a:pPr>
            <a:r>
              <a:rPr lang="nl-NL" sz="2800" dirty="0"/>
              <a:t>KGT</a:t>
            </a:r>
          </a:p>
        </p:txBody>
      </p:sp>
    </p:spTree>
    <p:extLst>
      <p:ext uri="{BB962C8B-B14F-4D97-AF65-F5344CB8AC3E}">
        <p14:creationId xmlns:p14="http://schemas.microsoft.com/office/powerpoint/2010/main" val="402559491"/>
      </p:ext>
    </p:extLst>
  </p:cSld>
  <p:clrMapOvr>
    <a:masterClrMapping/>
  </p:clrMapOvr>
  <p:transition spd="med">
    <p:cover dir="u"/>
    <p:sndAc>
      <p:stSnd>
        <p:snd r:embed="rId2" name="Projector button push.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3871A1-45B9-463C-CC86-0E169B8FBEB6}"/>
              </a:ext>
            </a:extLst>
          </p:cNvPr>
          <p:cNvSpPr/>
          <p:nvPr/>
        </p:nvSpPr>
        <p:spPr>
          <a:xfrm>
            <a:off x="0" y="0"/>
            <a:ext cx="12192000" cy="1690688"/>
          </a:xfrm>
          <a:prstGeom prst="rect">
            <a:avLst/>
          </a:prstGeom>
          <a:solidFill>
            <a:srgbClr val="AF95CB"/>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F0BFF32E-7ABF-495B-E468-39B14A83E212}"/>
              </a:ext>
            </a:extLst>
          </p:cNvPr>
          <p:cNvSpPr>
            <a:spLocks noGrp="1"/>
          </p:cNvSpPr>
          <p:nvPr>
            <p:ph type="title"/>
          </p:nvPr>
        </p:nvSpPr>
        <p:spPr/>
        <p:txBody>
          <a:bodyPr/>
          <a:lstStyle/>
          <a:p>
            <a:r>
              <a:rPr lang="nl-NL" dirty="0"/>
              <a:t>Leerdoelen</a:t>
            </a:r>
          </a:p>
        </p:txBody>
      </p:sp>
      <p:pic>
        <p:nvPicPr>
          <p:cNvPr id="6" name="Picture 5">
            <a:extLst>
              <a:ext uri="{FF2B5EF4-FFF2-40B4-BE49-F238E27FC236}">
                <a16:creationId xmlns:a16="http://schemas.microsoft.com/office/drawing/2014/main" id="{D409D918-D199-D954-CC54-435AF2FF0362}"/>
              </a:ext>
            </a:extLst>
          </p:cNvPr>
          <p:cNvPicPr>
            <a:picLocks noChangeAspect="1"/>
          </p:cNvPicPr>
          <p:nvPr/>
        </p:nvPicPr>
        <p:blipFill>
          <a:blip r:embed="rId3">
            <a:duotone>
              <a:prstClr val="black"/>
              <a:srgbClr val="7030A0">
                <a:tint val="45000"/>
                <a:satMod val="400000"/>
              </a:srgbClr>
            </a:duotone>
          </a:blip>
          <a:stretch>
            <a:fillRect/>
          </a:stretch>
        </p:blipFill>
        <p:spPr>
          <a:xfrm>
            <a:off x="10637027" y="215344"/>
            <a:ext cx="1260000" cy="1260000"/>
          </a:xfrm>
          <a:prstGeom prst="rect">
            <a:avLst/>
          </a:prstGeom>
        </p:spPr>
      </p:pic>
      <p:sp>
        <p:nvSpPr>
          <p:cNvPr id="8" name="TextBox 11">
            <a:extLst>
              <a:ext uri="{FF2B5EF4-FFF2-40B4-BE49-F238E27FC236}">
                <a16:creationId xmlns:a16="http://schemas.microsoft.com/office/drawing/2014/main" id="{F6CAD0D0-4B4A-61FF-C27D-BE038384FD25}"/>
              </a:ext>
            </a:extLst>
          </p:cNvPr>
          <p:cNvSpPr txBox="1"/>
          <p:nvPr/>
        </p:nvSpPr>
        <p:spPr>
          <a:xfrm>
            <a:off x="286328" y="1939780"/>
            <a:ext cx="2789382" cy="1457037"/>
          </a:xfrm>
          <a:prstGeom prst="rect">
            <a:avLst/>
          </a:prstGeom>
          <a:blipFill dpi="0" rotWithShape="1">
            <a:blip r:embed="rId4"/>
            <a:srcRect/>
            <a:stretch>
              <a:fillRect/>
            </a:stretch>
          </a:blipFill>
          <a:ln w="57150">
            <a:solidFill>
              <a:schemeClr val="bg1">
                <a:lumMod val="95000"/>
              </a:schemeClr>
            </a:solidFill>
          </a:ln>
          <a:scene3d>
            <a:camera prst="orthographicFront"/>
            <a:lightRig rig="threePt" dir="t"/>
          </a:scene3d>
          <a:sp3d>
            <a:bevelT/>
          </a:sp3d>
        </p:spPr>
        <p:txBody>
          <a:bodyPr wrap="square" rtlCol="0" anchor="ctr" anchorCtr="0">
            <a:noAutofit/>
          </a:bodyPr>
          <a:lstStyle/>
          <a:p>
            <a:pPr algn="ctr"/>
            <a:r>
              <a:rPr lang="nl-NL" dirty="0">
                <a:effectLst>
                  <a:glow rad="101600">
                    <a:schemeClr val="bg1">
                      <a:alpha val="60000"/>
                    </a:schemeClr>
                  </a:glow>
                </a:effectLst>
              </a:rPr>
              <a:t>Geloven moslims dat Jezus de zoon van god is?</a:t>
            </a:r>
          </a:p>
        </p:txBody>
      </p:sp>
      <p:sp>
        <p:nvSpPr>
          <p:cNvPr id="9" name="TextBox 11">
            <a:extLst>
              <a:ext uri="{FF2B5EF4-FFF2-40B4-BE49-F238E27FC236}">
                <a16:creationId xmlns:a16="http://schemas.microsoft.com/office/drawing/2014/main" id="{7D197FFB-21D3-E33B-FAA0-67BE9994708B}"/>
              </a:ext>
            </a:extLst>
          </p:cNvPr>
          <p:cNvSpPr txBox="1"/>
          <p:nvPr/>
        </p:nvSpPr>
        <p:spPr>
          <a:xfrm>
            <a:off x="4701309" y="1939779"/>
            <a:ext cx="2789382" cy="1457037"/>
          </a:xfrm>
          <a:prstGeom prst="rect">
            <a:avLst/>
          </a:prstGeom>
          <a:blipFill dpi="0" rotWithShape="1">
            <a:blip r:embed="rId4"/>
            <a:srcRect/>
            <a:stretch>
              <a:fillRect/>
            </a:stretch>
          </a:blipFill>
          <a:ln w="57150">
            <a:solidFill>
              <a:schemeClr val="bg1">
                <a:lumMod val="95000"/>
              </a:schemeClr>
            </a:solidFill>
          </a:ln>
          <a:scene3d>
            <a:camera prst="orthographicFront"/>
            <a:lightRig rig="threePt" dir="t"/>
          </a:scene3d>
          <a:sp3d>
            <a:bevelT/>
          </a:sp3d>
        </p:spPr>
        <p:txBody>
          <a:bodyPr wrap="square" rtlCol="0" anchor="ctr" anchorCtr="0">
            <a:noAutofit/>
          </a:bodyPr>
          <a:lstStyle/>
          <a:p>
            <a:pPr algn="ctr"/>
            <a:r>
              <a:rPr lang="nl-NL" dirty="0">
                <a:effectLst>
                  <a:glow rad="101600">
                    <a:schemeClr val="bg1">
                      <a:alpha val="60000"/>
                    </a:schemeClr>
                  </a:glow>
                </a:effectLst>
              </a:rPr>
              <a:t>Waar komen de Arabieren vandaan?</a:t>
            </a:r>
          </a:p>
        </p:txBody>
      </p:sp>
      <p:sp>
        <p:nvSpPr>
          <p:cNvPr id="10" name="TextBox 11">
            <a:extLst>
              <a:ext uri="{FF2B5EF4-FFF2-40B4-BE49-F238E27FC236}">
                <a16:creationId xmlns:a16="http://schemas.microsoft.com/office/drawing/2014/main" id="{DE62E073-8FE3-6ADD-AD4C-3449572A6D22}"/>
              </a:ext>
            </a:extLst>
          </p:cNvPr>
          <p:cNvSpPr txBox="1"/>
          <p:nvPr/>
        </p:nvSpPr>
        <p:spPr>
          <a:xfrm>
            <a:off x="9116290" y="1939779"/>
            <a:ext cx="2789382" cy="1457037"/>
          </a:xfrm>
          <a:prstGeom prst="rect">
            <a:avLst/>
          </a:prstGeom>
          <a:blipFill dpi="0" rotWithShape="1">
            <a:blip r:embed="rId4"/>
            <a:srcRect/>
            <a:stretch>
              <a:fillRect/>
            </a:stretch>
          </a:blipFill>
          <a:ln w="57150">
            <a:solidFill>
              <a:schemeClr val="bg1">
                <a:lumMod val="95000"/>
              </a:schemeClr>
            </a:solidFill>
          </a:ln>
          <a:scene3d>
            <a:camera prst="orthographicFront"/>
            <a:lightRig rig="threePt" dir="t"/>
          </a:scene3d>
          <a:sp3d>
            <a:bevelT/>
          </a:sp3d>
        </p:spPr>
        <p:txBody>
          <a:bodyPr wrap="square" rtlCol="0" anchor="ctr" anchorCtr="0">
            <a:noAutofit/>
          </a:bodyPr>
          <a:lstStyle/>
          <a:p>
            <a:pPr algn="ctr"/>
            <a:r>
              <a:rPr lang="nl-NL" dirty="0">
                <a:effectLst>
                  <a:glow rad="101600">
                    <a:schemeClr val="bg1">
                      <a:alpha val="60000"/>
                    </a:schemeClr>
                  </a:glow>
                </a:effectLst>
              </a:rPr>
              <a:t>Wat is een kalief?</a:t>
            </a:r>
          </a:p>
        </p:txBody>
      </p:sp>
      <p:sp>
        <p:nvSpPr>
          <p:cNvPr id="11" name="TextBox 11">
            <a:extLst>
              <a:ext uri="{FF2B5EF4-FFF2-40B4-BE49-F238E27FC236}">
                <a16:creationId xmlns:a16="http://schemas.microsoft.com/office/drawing/2014/main" id="{B36A8B7B-B767-C2A1-1CFA-6BB47B70F162}"/>
              </a:ext>
            </a:extLst>
          </p:cNvPr>
          <p:cNvSpPr txBox="1"/>
          <p:nvPr/>
        </p:nvSpPr>
        <p:spPr>
          <a:xfrm>
            <a:off x="286328" y="3534149"/>
            <a:ext cx="2789382" cy="1457037"/>
          </a:xfrm>
          <a:prstGeom prst="rect">
            <a:avLst/>
          </a:prstGeom>
          <a:blipFill dpi="0" rotWithShape="1">
            <a:blip r:embed="rId4"/>
            <a:srcRect/>
            <a:stretch>
              <a:fillRect/>
            </a:stretch>
          </a:blipFill>
          <a:ln w="57150">
            <a:solidFill>
              <a:schemeClr val="bg1">
                <a:lumMod val="95000"/>
              </a:schemeClr>
            </a:solidFill>
          </a:ln>
          <a:scene3d>
            <a:camera prst="orthographicFront"/>
            <a:lightRig rig="threePt" dir="t"/>
          </a:scene3d>
          <a:sp3d>
            <a:bevelT/>
          </a:sp3d>
        </p:spPr>
        <p:txBody>
          <a:bodyPr wrap="square" rtlCol="0" anchor="ctr" anchorCtr="0">
            <a:noAutofit/>
          </a:bodyPr>
          <a:lstStyle/>
          <a:p>
            <a:pPr algn="ctr"/>
            <a:r>
              <a:rPr lang="nl-NL" dirty="0">
                <a:effectLst>
                  <a:glow rad="101600">
                    <a:schemeClr val="bg1">
                      <a:alpha val="60000"/>
                    </a:schemeClr>
                  </a:glow>
                </a:effectLst>
              </a:rPr>
              <a:t>Hoe heet iemand die gelooft in de woorden van de profeet Mohammed?</a:t>
            </a:r>
          </a:p>
        </p:txBody>
      </p:sp>
      <p:sp>
        <p:nvSpPr>
          <p:cNvPr id="12" name="TextBox 11">
            <a:extLst>
              <a:ext uri="{FF2B5EF4-FFF2-40B4-BE49-F238E27FC236}">
                <a16:creationId xmlns:a16="http://schemas.microsoft.com/office/drawing/2014/main" id="{D709A52B-0E21-4325-3BEF-025885DF7060}"/>
              </a:ext>
            </a:extLst>
          </p:cNvPr>
          <p:cNvSpPr txBox="1"/>
          <p:nvPr/>
        </p:nvSpPr>
        <p:spPr>
          <a:xfrm>
            <a:off x="4701309" y="3534149"/>
            <a:ext cx="2789382" cy="1457037"/>
          </a:xfrm>
          <a:prstGeom prst="rect">
            <a:avLst/>
          </a:prstGeom>
          <a:blipFill dpi="0" rotWithShape="1">
            <a:blip r:embed="rId4"/>
            <a:srcRect/>
            <a:stretch>
              <a:fillRect/>
            </a:stretch>
          </a:blipFill>
          <a:ln w="57150">
            <a:solidFill>
              <a:schemeClr val="bg1">
                <a:lumMod val="95000"/>
              </a:schemeClr>
            </a:solidFill>
          </a:ln>
          <a:scene3d>
            <a:camera prst="orthographicFront"/>
            <a:lightRig rig="threePt" dir="t"/>
          </a:scene3d>
          <a:sp3d>
            <a:bevelT/>
          </a:sp3d>
        </p:spPr>
        <p:txBody>
          <a:bodyPr wrap="square" rtlCol="0" anchor="ctr" anchorCtr="0">
            <a:noAutofit/>
          </a:bodyPr>
          <a:lstStyle/>
          <a:p>
            <a:pPr algn="ctr"/>
            <a:r>
              <a:rPr lang="nl-NL" dirty="0">
                <a:effectLst>
                  <a:glow rad="101600">
                    <a:schemeClr val="bg1">
                      <a:alpha val="60000"/>
                    </a:schemeClr>
                  </a:glow>
                </a:effectLst>
              </a:rPr>
              <a:t>Wat zijn de vijf zuilen van de Islam?</a:t>
            </a:r>
          </a:p>
        </p:txBody>
      </p:sp>
    </p:spTree>
    <p:extLst>
      <p:ext uri="{BB962C8B-B14F-4D97-AF65-F5344CB8AC3E}">
        <p14:creationId xmlns:p14="http://schemas.microsoft.com/office/powerpoint/2010/main" val="1310052380"/>
      </p:ext>
    </p:extLst>
  </p:cSld>
  <p:clrMapOvr>
    <a:masterClrMapping/>
  </p:clrMapOvr>
  <p:transition spd="med">
    <p:cover dir="u"/>
    <p:sndAc>
      <p:stSnd>
        <p:snd r:embed="rId2" name="Projector button push.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DE1905-ECFD-F602-4996-E5B256905C76}"/>
              </a:ext>
            </a:extLst>
          </p:cNvPr>
          <p:cNvSpPr/>
          <p:nvPr/>
        </p:nvSpPr>
        <p:spPr>
          <a:xfrm>
            <a:off x="0" y="0"/>
            <a:ext cx="12192000" cy="1690688"/>
          </a:xfrm>
          <a:prstGeom prst="rect">
            <a:avLst/>
          </a:prstGeom>
          <a:solidFill>
            <a:srgbClr val="AF95CB"/>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A238ACBA-1F2E-06D2-DE4F-F0431D523AF1}"/>
              </a:ext>
            </a:extLst>
          </p:cNvPr>
          <p:cNvSpPr>
            <a:spLocks noGrp="1"/>
          </p:cNvSpPr>
          <p:nvPr>
            <p:ph type="title"/>
          </p:nvPr>
        </p:nvSpPr>
        <p:spPr/>
        <p:txBody>
          <a:bodyPr/>
          <a:lstStyle/>
          <a:p>
            <a:r>
              <a:rPr lang="nl-NL"/>
              <a:t>Afsluiten</a:t>
            </a:r>
            <a:endParaRPr lang="nl-NL" dirty="0"/>
          </a:p>
        </p:txBody>
      </p:sp>
      <p:pic>
        <p:nvPicPr>
          <p:cNvPr id="5" name="Picture 4">
            <a:extLst>
              <a:ext uri="{FF2B5EF4-FFF2-40B4-BE49-F238E27FC236}">
                <a16:creationId xmlns:a16="http://schemas.microsoft.com/office/drawing/2014/main" id="{5C359E07-F4F9-A5D6-5524-23184EBBD7EC}"/>
              </a:ext>
            </a:extLst>
          </p:cNvPr>
          <p:cNvPicPr>
            <a:picLocks noChangeAspect="1"/>
          </p:cNvPicPr>
          <p:nvPr/>
        </p:nvPicPr>
        <p:blipFill>
          <a:blip r:embed="rId2">
            <a:duotone>
              <a:prstClr val="black"/>
              <a:srgbClr val="7030A0">
                <a:tint val="45000"/>
                <a:satMod val="400000"/>
              </a:srgbClr>
            </a:duotone>
          </a:blip>
          <a:stretch>
            <a:fillRect/>
          </a:stretch>
        </p:blipFill>
        <p:spPr>
          <a:xfrm>
            <a:off x="10637027" y="215344"/>
            <a:ext cx="1260000" cy="1260000"/>
          </a:xfrm>
          <a:prstGeom prst="rect">
            <a:avLst/>
          </a:prstGeom>
        </p:spPr>
      </p:pic>
      <p:sp>
        <p:nvSpPr>
          <p:cNvPr id="6" name="Content Placeholder 5">
            <a:extLst>
              <a:ext uri="{FF2B5EF4-FFF2-40B4-BE49-F238E27FC236}">
                <a16:creationId xmlns:a16="http://schemas.microsoft.com/office/drawing/2014/main" id="{9C36DDC1-B7C7-445F-3DA9-B4EA5F33A122}"/>
              </a:ext>
            </a:extLst>
          </p:cNvPr>
          <p:cNvSpPr>
            <a:spLocks noGrp="1"/>
          </p:cNvSpPr>
          <p:nvPr>
            <p:ph idx="1"/>
          </p:nvPr>
        </p:nvSpPr>
        <p:spPr/>
        <p:txBody>
          <a:bodyPr/>
          <a:lstStyle/>
          <a:p>
            <a:endParaRPr lang="nl-NL"/>
          </a:p>
        </p:txBody>
      </p:sp>
      <p:pic>
        <p:nvPicPr>
          <p:cNvPr id="3" name="Picture 2">
            <a:extLst>
              <a:ext uri="{FF2B5EF4-FFF2-40B4-BE49-F238E27FC236}">
                <a16:creationId xmlns:a16="http://schemas.microsoft.com/office/drawing/2014/main" id="{30E1270C-1C01-80AE-791B-2347A5595E8E}"/>
              </a:ext>
            </a:extLst>
          </p:cNvPr>
          <p:cNvPicPr>
            <a:picLocks noChangeAspect="1"/>
          </p:cNvPicPr>
          <p:nvPr/>
        </p:nvPicPr>
        <p:blipFill>
          <a:blip r:embed="rId2">
            <a:duotone>
              <a:prstClr val="black"/>
              <a:srgbClr val="7030A0">
                <a:tint val="45000"/>
                <a:satMod val="400000"/>
              </a:srgbClr>
            </a:duotone>
          </a:blip>
          <a:stretch>
            <a:fillRect/>
          </a:stretch>
        </p:blipFill>
        <p:spPr>
          <a:xfrm>
            <a:off x="3720860" y="1626154"/>
            <a:ext cx="4750280" cy="4750280"/>
          </a:xfrm>
          <a:prstGeom prst="rect">
            <a:avLst/>
          </a:prstGeom>
        </p:spPr>
      </p:pic>
    </p:spTree>
    <p:extLst>
      <p:ext uri="{BB962C8B-B14F-4D97-AF65-F5344CB8AC3E}">
        <p14:creationId xmlns:p14="http://schemas.microsoft.com/office/powerpoint/2010/main" val="3133742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056EB-681F-4FF0-8924-8D3DDA6DE41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6CDB1EC-9F10-444F-5810-D1950CCD0EE6}"/>
              </a:ext>
            </a:extLst>
          </p:cNvPr>
          <p:cNvSpPr>
            <a:spLocks noGrp="1"/>
          </p:cNvSpPr>
          <p:nvPr>
            <p:ph type="title"/>
          </p:nvPr>
        </p:nvSpPr>
        <p:spPr/>
        <p:txBody>
          <a:bodyPr/>
          <a:lstStyle/>
          <a:p>
            <a:r>
              <a:rPr lang="nl-NL" dirty="0"/>
              <a:t>Huisregels</a:t>
            </a:r>
          </a:p>
        </p:txBody>
      </p:sp>
      <p:pic>
        <p:nvPicPr>
          <p:cNvPr id="5" name="Afbeelding 4">
            <a:extLst>
              <a:ext uri="{FF2B5EF4-FFF2-40B4-BE49-F238E27FC236}">
                <a16:creationId xmlns:a16="http://schemas.microsoft.com/office/drawing/2014/main" id="{1DF730D9-B383-AD37-C8FB-3DCE7794D20C}"/>
              </a:ext>
            </a:extLst>
          </p:cNvPr>
          <p:cNvPicPr>
            <a:picLocks noChangeAspect="1"/>
          </p:cNvPicPr>
          <p:nvPr/>
        </p:nvPicPr>
        <p:blipFill>
          <a:blip r:embed="rId3"/>
          <a:stretch>
            <a:fillRect/>
          </a:stretch>
        </p:blipFill>
        <p:spPr>
          <a:xfrm>
            <a:off x="838201" y="2854325"/>
            <a:ext cx="979055" cy="979055"/>
          </a:xfrm>
          <a:prstGeom prst="rect">
            <a:avLst/>
          </a:prstGeom>
        </p:spPr>
      </p:pic>
      <p:pic>
        <p:nvPicPr>
          <p:cNvPr id="7" name="Afbeelding 6">
            <a:extLst>
              <a:ext uri="{FF2B5EF4-FFF2-40B4-BE49-F238E27FC236}">
                <a16:creationId xmlns:a16="http://schemas.microsoft.com/office/drawing/2014/main" id="{B9353497-E046-098B-A76E-E5C5F316426F}"/>
              </a:ext>
            </a:extLst>
          </p:cNvPr>
          <p:cNvPicPr>
            <a:picLocks noChangeAspect="1"/>
          </p:cNvPicPr>
          <p:nvPr/>
        </p:nvPicPr>
        <p:blipFill>
          <a:blip r:embed="rId4"/>
          <a:stretch>
            <a:fillRect/>
          </a:stretch>
        </p:blipFill>
        <p:spPr>
          <a:xfrm>
            <a:off x="838200" y="1528762"/>
            <a:ext cx="979056" cy="979056"/>
          </a:xfrm>
          <a:prstGeom prst="rect">
            <a:avLst/>
          </a:prstGeom>
        </p:spPr>
      </p:pic>
      <p:pic>
        <p:nvPicPr>
          <p:cNvPr id="9" name="Afbeelding 8">
            <a:extLst>
              <a:ext uri="{FF2B5EF4-FFF2-40B4-BE49-F238E27FC236}">
                <a16:creationId xmlns:a16="http://schemas.microsoft.com/office/drawing/2014/main" id="{B0C23851-15F8-8105-9476-AA45DA3D406A}"/>
              </a:ext>
            </a:extLst>
          </p:cNvPr>
          <p:cNvPicPr>
            <a:picLocks noChangeAspect="1"/>
          </p:cNvPicPr>
          <p:nvPr/>
        </p:nvPicPr>
        <p:blipFill>
          <a:blip r:embed="rId5"/>
          <a:stretch>
            <a:fillRect/>
          </a:stretch>
        </p:blipFill>
        <p:spPr>
          <a:xfrm>
            <a:off x="838200" y="4179887"/>
            <a:ext cx="979057" cy="979057"/>
          </a:xfrm>
          <a:prstGeom prst="rect">
            <a:avLst/>
          </a:prstGeom>
        </p:spPr>
      </p:pic>
      <p:pic>
        <p:nvPicPr>
          <p:cNvPr id="11" name="Afbeelding 10">
            <a:extLst>
              <a:ext uri="{FF2B5EF4-FFF2-40B4-BE49-F238E27FC236}">
                <a16:creationId xmlns:a16="http://schemas.microsoft.com/office/drawing/2014/main" id="{C7037CE0-0158-EE8B-0098-338E2F5E2CE0}"/>
              </a:ext>
            </a:extLst>
          </p:cNvPr>
          <p:cNvPicPr>
            <a:picLocks noChangeAspect="1"/>
          </p:cNvPicPr>
          <p:nvPr/>
        </p:nvPicPr>
        <p:blipFill>
          <a:blip r:embed="rId6"/>
          <a:stretch>
            <a:fillRect/>
          </a:stretch>
        </p:blipFill>
        <p:spPr>
          <a:xfrm>
            <a:off x="838199" y="5505449"/>
            <a:ext cx="979057" cy="979057"/>
          </a:xfrm>
          <a:prstGeom prst="rect">
            <a:avLst/>
          </a:prstGeom>
        </p:spPr>
      </p:pic>
      <p:sp>
        <p:nvSpPr>
          <p:cNvPr id="12" name="Tekstvak 11">
            <a:extLst>
              <a:ext uri="{FF2B5EF4-FFF2-40B4-BE49-F238E27FC236}">
                <a16:creationId xmlns:a16="http://schemas.microsoft.com/office/drawing/2014/main" id="{9955EF4B-53F4-6FAB-6018-3C3D55C5F67E}"/>
              </a:ext>
            </a:extLst>
          </p:cNvPr>
          <p:cNvSpPr txBox="1"/>
          <p:nvPr/>
        </p:nvSpPr>
        <p:spPr>
          <a:xfrm>
            <a:off x="2133600" y="1528762"/>
            <a:ext cx="3713018" cy="923330"/>
          </a:xfrm>
          <a:prstGeom prst="rect">
            <a:avLst/>
          </a:prstGeom>
          <a:noFill/>
        </p:spPr>
        <p:txBody>
          <a:bodyPr wrap="square" rtlCol="0">
            <a:spAutoFit/>
          </a:bodyPr>
          <a:lstStyle/>
          <a:p>
            <a:r>
              <a:rPr lang="nl-NL" dirty="0"/>
              <a:t>We zitten recht.</a:t>
            </a:r>
          </a:p>
          <a:p>
            <a:r>
              <a:rPr lang="nl-NL" dirty="0"/>
              <a:t>We plakken geen kauwgom.</a:t>
            </a:r>
          </a:p>
          <a:p>
            <a:r>
              <a:rPr lang="nl-NL" dirty="0"/>
              <a:t>We laten de tafels staan.</a:t>
            </a:r>
          </a:p>
        </p:txBody>
      </p:sp>
      <p:sp>
        <p:nvSpPr>
          <p:cNvPr id="13" name="Tekstvak 12">
            <a:extLst>
              <a:ext uri="{FF2B5EF4-FFF2-40B4-BE49-F238E27FC236}">
                <a16:creationId xmlns:a16="http://schemas.microsoft.com/office/drawing/2014/main" id="{C6A5E8A2-923F-9510-F651-0A87E45197FB}"/>
              </a:ext>
            </a:extLst>
          </p:cNvPr>
          <p:cNvSpPr txBox="1"/>
          <p:nvPr/>
        </p:nvSpPr>
        <p:spPr>
          <a:xfrm>
            <a:off x="2133599" y="2854325"/>
            <a:ext cx="5246255" cy="923330"/>
          </a:xfrm>
          <a:prstGeom prst="rect">
            <a:avLst/>
          </a:prstGeom>
          <a:noFill/>
        </p:spPr>
        <p:txBody>
          <a:bodyPr wrap="square" rtlCol="0">
            <a:spAutoFit/>
          </a:bodyPr>
          <a:lstStyle/>
          <a:p>
            <a:r>
              <a:rPr lang="nl-NL" dirty="0"/>
              <a:t>We gaan tijdens de pauzes naar het toilet.</a:t>
            </a:r>
          </a:p>
          <a:p>
            <a:r>
              <a:rPr lang="nl-NL" i="1" dirty="0">
                <a:solidFill>
                  <a:schemeClr val="bg1">
                    <a:lumMod val="50000"/>
                  </a:schemeClr>
                </a:solidFill>
              </a:rPr>
              <a:t>Als je het echt niet kan houden mag je gaan, maar dan kom je later terug om de gemiste tijd op te halen.</a:t>
            </a:r>
          </a:p>
        </p:txBody>
      </p:sp>
      <p:sp>
        <p:nvSpPr>
          <p:cNvPr id="14" name="Tekstvak 13">
            <a:extLst>
              <a:ext uri="{FF2B5EF4-FFF2-40B4-BE49-F238E27FC236}">
                <a16:creationId xmlns:a16="http://schemas.microsoft.com/office/drawing/2014/main" id="{77021212-230E-2BBD-5C7C-B77558BF7699}"/>
              </a:ext>
            </a:extLst>
          </p:cNvPr>
          <p:cNvSpPr txBox="1"/>
          <p:nvPr/>
        </p:nvSpPr>
        <p:spPr>
          <a:xfrm>
            <a:off x="2133598" y="4179887"/>
            <a:ext cx="5800437" cy="923330"/>
          </a:xfrm>
          <a:prstGeom prst="rect">
            <a:avLst/>
          </a:prstGeom>
          <a:noFill/>
        </p:spPr>
        <p:txBody>
          <a:bodyPr wrap="square" rtlCol="0">
            <a:spAutoFit/>
          </a:bodyPr>
          <a:lstStyle/>
          <a:p>
            <a:r>
              <a:rPr lang="nl-NL" dirty="0"/>
              <a:t>We steken stille vingers op als we een beurt willen.</a:t>
            </a:r>
          </a:p>
          <a:p>
            <a:r>
              <a:rPr lang="nl-NL" dirty="0"/>
              <a:t>We spreken op een redelijk volume.</a:t>
            </a:r>
          </a:p>
          <a:p>
            <a:r>
              <a:rPr lang="nl-NL" dirty="0"/>
              <a:t>We spreken met respect naar iedereen. </a:t>
            </a:r>
          </a:p>
        </p:txBody>
      </p:sp>
      <p:sp>
        <p:nvSpPr>
          <p:cNvPr id="15" name="Tekstvak 14">
            <a:extLst>
              <a:ext uri="{FF2B5EF4-FFF2-40B4-BE49-F238E27FC236}">
                <a16:creationId xmlns:a16="http://schemas.microsoft.com/office/drawing/2014/main" id="{8218AEC9-F4E7-D7F9-3BF5-D37314D8B4C0}"/>
              </a:ext>
            </a:extLst>
          </p:cNvPr>
          <p:cNvSpPr txBox="1"/>
          <p:nvPr/>
        </p:nvSpPr>
        <p:spPr>
          <a:xfrm>
            <a:off x="2133597" y="5505449"/>
            <a:ext cx="5800437" cy="923330"/>
          </a:xfrm>
          <a:prstGeom prst="rect">
            <a:avLst/>
          </a:prstGeom>
          <a:noFill/>
        </p:spPr>
        <p:txBody>
          <a:bodyPr wrap="square" rtlCol="0">
            <a:spAutoFit/>
          </a:bodyPr>
          <a:lstStyle/>
          <a:p>
            <a:r>
              <a:rPr lang="nl-NL" dirty="0"/>
              <a:t>We blijven van elkaar af.</a:t>
            </a:r>
          </a:p>
          <a:p>
            <a:r>
              <a:rPr lang="nl-NL" dirty="0"/>
              <a:t>We gaan netjes om met alles in het klaslokaal.</a:t>
            </a:r>
          </a:p>
          <a:p>
            <a:r>
              <a:rPr lang="nl-NL" dirty="0"/>
              <a:t>We volgen de schoolregels.</a:t>
            </a:r>
          </a:p>
        </p:txBody>
      </p:sp>
    </p:spTree>
    <p:extLst>
      <p:ext uri="{BB962C8B-B14F-4D97-AF65-F5344CB8AC3E}">
        <p14:creationId xmlns:p14="http://schemas.microsoft.com/office/powerpoint/2010/main" val="322671077"/>
      </p:ext>
    </p:extLst>
  </p:cSld>
  <p:clrMapOvr>
    <a:masterClrMapping/>
  </p:clrMapOvr>
  <p:transition spd="med">
    <p:cover dir="u"/>
    <p:sndAc>
      <p:stSnd>
        <p:snd r:embed="rId2" name="Projector button push.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E7A61C-3E97-D62C-F6AF-1E7D6F8D2056}"/>
              </a:ext>
            </a:extLst>
          </p:cNvPr>
          <p:cNvSpPr/>
          <p:nvPr/>
        </p:nvSpPr>
        <p:spPr>
          <a:xfrm>
            <a:off x="967595" y="4261449"/>
            <a:ext cx="10256807" cy="595222"/>
          </a:xfrm>
          <a:prstGeom prst="rect">
            <a:avLst/>
          </a:prstGeom>
          <a:solidFill>
            <a:schemeClr val="accent6">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C18F3D26-AA75-D3E0-47D5-D9093351F819}"/>
              </a:ext>
            </a:extLst>
          </p:cNvPr>
          <p:cNvSpPr/>
          <p:nvPr/>
        </p:nvSpPr>
        <p:spPr>
          <a:xfrm>
            <a:off x="967595" y="4261449"/>
            <a:ext cx="10256807" cy="595222"/>
          </a:xfrm>
          <a:prstGeom prst="rect">
            <a:avLst/>
          </a:prstGeom>
          <a:solidFill>
            <a:srgbClr val="FFC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1" name="Straight Connector 10">
            <a:extLst>
              <a:ext uri="{FF2B5EF4-FFF2-40B4-BE49-F238E27FC236}">
                <a16:creationId xmlns:a16="http://schemas.microsoft.com/office/drawing/2014/main" id="{D143B6D2-C46E-610B-7D09-4B037950149C}"/>
              </a:ext>
            </a:extLst>
          </p:cNvPr>
          <p:cNvCxnSpPr>
            <a:cxnSpLocks/>
          </p:cNvCxnSpPr>
          <p:nvPr/>
        </p:nvCxnSpPr>
        <p:spPr>
          <a:xfrm>
            <a:off x="969169" y="4250531"/>
            <a:ext cx="2381" cy="62388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177B4912-CDB5-6BC9-6319-72E8F3396760}"/>
              </a:ext>
            </a:extLst>
          </p:cNvPr>
          <p:cNvSpPr/>
          <p:nvPr/>
        </p:nvSpPr>
        <p:spPr>
          <a:xfrm>
            <a:off x="0" y="4261449"/>
            <a:ext cx="941218" cy="595222"/>
          </a:xfrm>
          <a:prstGeom prst="rect">
            <a:avLst/>
          </a:pr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3" name="Picture 22">
            <a:extLst>
              <a:ext uri="{FF2B5EF4-FFF2-40B4-BE49-F238E27FC236}">
                <a16:creationId xmlns:a16="http://schemas.microsoft.com/office/drawing/2014/main" id="{3BA2EAB2-71BD-2ADC-F4DD-9BE97BD04F91}"/>
              </a:ext>
            </a:extLst>
          </p:cNvPr>
          <p:cNvPicPr>
            <a:picLocks noChangeAspect="1"/>
          </p:cNvPicPr>
          <p:nvPr/>
        </p:nvPicPr>
        <p:blipFill>
          <a:blip r:embed="rId2">
            <a:duotone>
              <a:schemeClr val="accent2">
                <a:shade val="45000"/>
                <a:satMod val="135000"/>
              </a:schemeClr>
              <a:prstClr val="white"/>
            </a:duotone>
          </a:blip>
          <a:stretch>
            <a:fillRect/>
          </a:stretch>
        </p:blipFill>
        <p:spPr>
          <a:xfrm>
            <a:off x="5376000" y="2596551"/>
            <a:ext cx="1440000" cy="1440000"/>
          </a:xfrm>
          <a:prstGeom prst="rect">
            <a:avLst/>
          </a:prstGeom>
        </p:spPr>
      </p:pic>
      <p:pic>
        <p:nvPicPr>
          <p:cNvPr id="2" name="Picture 1">
            <a:extLst>
              <a:ext uri="{FF2B5EF4-FFF2-40B4-BE49-F238E27FC236}">
                <a16:creationId xmlns:a16="http://schemas.microsoft.com/office/drawing/2014/main" id="{B02ECD97-7A8E-020F-E9EF-AAACC28FF98B}"/>
              </a:ext>
            </a:extLst>
          </p:cNvPr>
          <p:cNvPicPr>
            <a:picLocks noChangeAspect="1"/>
          </p:cNvPicPr>
          <p:nvPr/>
        </p:nvPicPr>
        <p:blipFill>
          <a:blip r:embed="rId2">
            <a:duotone>
              <a:schemeClr val="accent5">
                <a:shade val="45000"/>
                <a:satMod val="135000"/>
              </a:schemeClr>
              <a:prstClr val="white"/>
            </a:duotone>
          </a:blip>
          <a:stretch>
            <a:fillRect/>
          </a:stretch>
        </p:blipFill>
        <p:spPr>
          <a:xfrm>
            <a:off x="5376000" y="2596551"/>
            <a:ext cx="1440000" cy="1440000"/>
          </a:xfrm>
          <a:prstGeom prst="rect">
            <a:avLst/>
          </a:prstGeom>
        </p:spPr>
      </p:pic>
      <p:sp>
        <p:nvSpPr>
          <p:cNvPr id="3" name="Rechthoek 2">
            <a:extLst>
              <a:ext uri="{FF2B5EF4-FFF2-40B4-BE49-F238E27FC236}">
                <a16:creationId xmlns:a16="http://schemas.microsoft.com/office/drawing/2014/main" id="{7995FBA3-270B-8594-1103-A77FCBCB07C3}"/>
              </a:ext>
            </a:extLst>
          </p:cNvPr>
          <p:cNvSpPr/>
          <p:nvPr/>
        </p:nvSpPr>
        <p:spPr>
          <a:xfrm>
            <a:off x="0" y="4250531"/>
            <a:ext cx="12192000" cy="6238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a:extLst>
              <a:ext uri="{FF2B5EF4-FFF2-40B4-BE49-F238E27FC236}">
                <a16:creationId xmlns:a16="http://schemas.microsoft.com/office/drawing/2014/main" id="{93BDCA8C-46A6-02BF-C8CF-BA083E430C43}"/>
              </a:ext>
            </a:extLst>
          </p:cNvPr>
          <p:cNvSpPr txBox="1"/>
          <p:nvPr/>
        </p:nvSpPr>
        <p:spPr>
          <a:xfrm>
            <a:off x="3715109" y="5500142"/>
            <a:ext cx="4761781" cy="369332"/>
          </a:xfrm>
          <a:prstGeom prst="rect">
            <a:avLst/>
          </a:prstGeom>
          <a:noFill/>
        </p:spPr>
        <p:txBody>
          <a:bodyPr wrap="square" rtlCol="0">
            <a:spAutoFit/>
          </a:bodyPr>
          <a:lstStyle/>
          <a:p>
            <a:pPr algn="ctr"/>
            <a:r>
              <a:rPr lang="nl-NL" i="1" dirty="0">
                <a:solidFill>
                  <a:schemeClr val="bg1">
                    <a:lumMod val="65000"/>
                  </a:schemeClr>
                </a:solidFill>
              </a:rPr>
              <a:t>Stilte wordt verwacht.</a:t>
            </a:r>
          </a:p>
        </p:txBody>
      </p:sp>
    </p:spTree>
    <p:extLst>
      <p:ext uri="{BB962C8B-B14F-4D97-AF65-F5344CB8AC3E}">
        <p14:creationId xmlns:p14="http://schemas.microsoft.com/office/powerpoint/2010/main" val="2399413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2000" tmFilter="0, 0; .2, .5; .8, .5; 1, 0"/>
                                        <p:tgtEl>
                                          <p:spTgt spid="23"/>
                                        </p:tgtEl>
                                      </p:cBhvr>
                                    </p:animEffect>
                                    <p:animScale>
                                      <p:cBhvr>
                                        <p:cTn id="7" dur="1000" autoRev="1" fill="hold"/>
                                        <p:tgtEl>
                                          <p:spTgt spid="23"/>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hidden"/>
                                      </p:to>
                                    </p:set>
                                  </p:childTnLst>
                                </p:cTn>
                              </p:par>
                              <p:par>
                                <p:cTn id="14" presetID="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60000" fill="hold"/>
                                        <p:tgtEl>
                                          <p:spTgt spid="7"/>
                                        </p:tgtEl>
                                        <p:attrNameLst>
                                          <p:attrName>ppt_x</p:attrName>
                                        </p:attrNameLst>
                                      </p:cBhvr>
                                      <p:tavLst>
                                        <p:tav tm="0">
                                          <p:val>
                                            <p:strVal val="0-#ppt_w/2"/>
                                          </p:val>
                                        </p:tav>
                                        <p:tav tm="100000">
                                          <p:val>
                                            <p:strVal val="#ppt_x"/>
                                          </p:val>
                                        </p:tav>
                                      </p:tavLst>
                                    </p:anim>
                                    <p:anim calcmode="lin" valueType="num">
                                      <p:cBhvr additive="base">
                                        <p:cTn id="17" dur="60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icture background">
            <a:extLst>
              <a:ext uri="{FF2B5EF4-FFF2-40B4-BE49-F238E27FC236}">
                <a16:creationId xmlns:a16="http://schemas.microsoft.com/office/drawing/2014/main" id="{DCE90DD6-D0E0-875E-6B14-1E3DF453E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68D13F-A265-2B2B-0A0D-03EDB9E88795}"/>
              </a:ext>
            </a:extLst>
          </p:cNvPr>
          <p:cNvSpPr txBox="1"/>
          <p:nvPr/>
        </p:nvSpPr>
        <p:spPr>
          <a:xfrm>
            <a:off x="5173619" y="4744528"/>
            <a:ext cx="1800000" cy="1690788"/>
          </a:xfrm>
          <a:prstGeom prst="rect">
            <a:avLst/>
          </a:prstGeom>
          <a:solidFill>
            <a:schemeClr val="accent5">
              <a:lumMod val="20000"/>
              <a:lumOff val="80000"/>
              <a:alpha val="80000"/>
            </a:schemeClr>
          </a:solidFill>
          <a:ln w="57150">
            <a:solidFill>
              <a:schemeClr val="accent5">
                <a:lumMod val="40000"/>
                <a:lumOff val="6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nchor="b" anchorCtr="0">
            <a:noAutofit/>
          </a:bodyPr>
          <a:lstStyle/>
          <a:p>
            <a:pPr algn="ctr"/>
            <a:r>
              <a:rPr lang="nl-NL" sz="2000" dirty="0"/>
              <a:t>Telefoon op stil en in de bak.</a:t>
            </a:r>
          </a:p>
        </p:txBody>
      </p:sp>
      <p:sp>
        <p:nvSpPr>
          <p:cNvPr id="6" name="TextBox 5">
            <a:extLst>
              <a:ext uri="{FF2B5EF4-FFF2-40B4-BE49-F238E27FC236}">
                <a16:creationId xmlns:a16="http://schemas.microsoft.com/office/drawing/2014/main" id="{4546820B-67C9-B4CB-77C6-F801BC7102E3}"/>
              </a:ext>
            </a:extLst>
          </p:cNvPr>
          <p:cNvSpPr txBox="1"/>
          <p:nvPr/>
        </p:nvSpPr>
        <p:spPr>
          <a:xfrm>
            <a:off x="9907063" y="4744528"/>
            <a:ext cx="1800000" cy="1690788"/>
          </a:xfrm>
          <a:prstGeom prst="rect">
            <a:avLst/>
          </a:prstGeom>
          <a:solidFill>
            <a:schemeClr val="accent5">
              <a:lumMod val="20000"/>
              <a:lumOff val="80000"/>
              <a:alpha val="80000"/>
            </a:schemeClr>
          </a:solidFill>
          <a:ln w="57150">
            <a:solidFill>
              <a:schemeClr val="accent5">
                <a:lumMod val="40000"/>
                <a:lumOff val="6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nchor="b" anchorCtr="0">
            <a:noAutofit/>
          </a:bodyPr>
          <a:lstStyle/>
          <a:p>
            <a:pPr algn="ctr"/>
            <a:r>
              <a:rPr lang="nl-NL" sz="2000" dirty="0"/>
              <a:t>Jassen op de gang.</a:t>
            </a:r>
          </a:p>
        </p:txBody>
      </p:sp>
      <p:pic>
        <p:nvPicPr>
          <p:cNvPr id="11" name="Picture 10">
            <a:extLst>
              <a:ext uri="{FF2B5EF4-FFF2-40B4-BE49-F238E27FC236}">
                <a16:creationId xmlns:a16="http://schemas.microsoft.com/office/drawing/2014/main" id="{783DCCB5-A1D2-9809-D8B3-6B17FFE6F9B5}"/>
              </a:ext>
            </a:extLst>
          </p:cNvPr>
          <p:cNvPicPr>
            <a:picLocks noChangeAspect="1"/>
          </p:cNvPicPr>
          <p:nvPr/>
        </p:nvPicPr>
        <p:blipFill rotWithShape="1">
          <a:blip r:embed="rId4"/>
          <a:srcRect t="12450"/>
          <a:stretch/>
        </p:blipFill>
        <p:spPr>
          <a:xfrm>
            <a:off x="5588437" y="4857736"/>
            <a:ext cx="941234" cy="824056"/>
          </a:xfrm>
          <a:prstGeom prst="rect">
            <a:avLst/>
          </a:prstGeom>
        </p:spPr>
      </p:pic>
      <p:pic>
        <p:nvPicPr>
          <p:cNvPr id="13" name="Picture 12">
            <a:extLst>
              <a:ext uri="{FF2B5EF4-FFF2-40B4-BE49-F238E27FC236}">
                <a16:creationId xmlns:a16="http://schemas.microsoft.com/office/drawing/2014/main" id="{5CCA47E9-7761-9BFF-A2BD-A60739BD09D3}"/>
              </a:ext>
            </a:extLst>
          </p:cNvPr>
          <p:cNvPicPr>
            <a:picLocks noChangeAspect="1"/>
          </p:cNvPicPr>
          <p:nvPr/>
        </p:nvPicPr>
        <p:blipFill rotWithShape="1">
          <a:blip r:embed="rId5"/>
          <a:srcRect t="6562" b="6797"/>
          <a:stretch/>
        </p:blipFill>
        <p:spPr>
          <a:xfrm>
            <a:off x="10316100" y="4856878"/>
            <a:ext cx="952264" cy="825054"/>
          </a:xfrm>
          <a:prstGeom prst="rect">
            <a:avLst/>
          </a:prstGeom>
        </p:spPr>
      </p:pic>
      <p:sp>
        <p:nvSpPr>
          <p:cNvPr id="8" name="TextBox 7">
            <a:extLst>
              <a:ext uri="{FF2B5EF4-FFF2-40B4-BE49-F238E27FC236}">
                <a16:creationId xmlns:a16="http://schemas.microsoft.com/office/drawing/2014/main" id="{60FA9C22-9947-C576-B716-7EC51C6A8386}"/>
              </a:ext>
            </a:extLst>
          </p:cNvPr>
          <p:cNvSpPr txBox="1"/>
          <p:nvPr/>
        </p:nvSpPr>
        <p:spPr>
          <a:xfrm>
            <a:off x="484937" y="422684"/>
            <a:ext cx="11291427" cy="1138773"/>
          </a:xfrm>
          <a:prstGeom prst="rect">
            <a:avLst/>
          </a:prstGeom>
          <a:noFill/>
        </p:spPr>
        <p:txBody>
          <a:bodyPr wrap="square" rtlCol="0">
            <a:spAutoFit/>
          </a:bodyPr>
          <a:lstStyle/>
          <a:p>
            <a:pPr algn="ctr"/>
            <a:r>
              <a:rPr lang="nl-NL" sz="4800" dirty="0">
                <a:effectLst>
                  <a:glow rad="101600">
                    <a:schemeClr val="bg1">
                      <a:alpha val="60000"/>
                    </a:schemeClr>
                  </a:glow>
                </a:effectLst>
              </a:rPr>
              <a:t>Islam</a:t>
            </a:r>
          </a:p>
          <a:p>
            <a:pPr algn="ctr"/>
            <a:r>
              <a:rPr lang="nl-NL" sz="2000" i="1" dirty="0">
                <a:solidFill>
                  <a:schemeClr val="tx1">
                    <a:lumMod val="65000"/>
                    <a:lumOff val="35000"/>
                  </a:schemeClr>
                </a:solidFill>
                <a:effectLst>
                  <a:glow rad="101600">
                    <a:schemeClr val="bg1">
                      <a:alpha val="60000"/>
                    </a:schemeClr>
                  </a:glow>
                </a:effectLst>
              </a:rPr>
              <a:t>Van één man tot een wereldrijk.</a:t>
            </a:r>
          </a:p>
        </p:txBody>
      </p:sp>
      <p:sp>
        <p:nvSpPr>
          <p:cNvPr id="3" name="TextBox 2">
            <a:extLst>
              <a:ext uri="{FF2B5EF4-FFF2-40B4-BE49-F238E27FC236}">
                <a16:creationId xmlns:a16="http://schemas.microsoft.com/office/drawing/2014/main" id="{2D7D447B-ABA3-4C18-520F-5C6E8E702520}"/>
              </a:ext>
            </a:extLst>
          </p:cNvPr>
          <p:cNvSpPr txBox="1"/>
          <p:nvPr/>
        </p:nvSpPr>
        <p:spPr>
          <a:xfrm>
            <a:off x="484937" y="4744528"/>
            <a:ext cx="1800000" cy="1690788"/>
          </a:xfrm>
          <a:prstGeom prst="rect">
            <a:avLst/>
          </a:prstGeom>
          <a:solidFill>
            <a:schemeClr val="accent5">
              <a:lumMod val="20000"/>
              <a:lumOff val="80000"/>
              <a:alpha val="80000"/>
            </a:schemeClr>
          </a:solidFill>
          <a:ln w="57150">
            <a:solidFill>
              <a:schemeClr val="accent5">
                <a:lumMod val="40000"/>
                <a:lumOff val="6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nchor="b" anchorCtr="0">
            <a:noAutofit/>
          </a:bodyPr>
          <a:lstStyle/>
          <a:p>
            <a:pPr algn="ctr"/>
            <a:r>
              <a:rPr lang="nl-NL" sz="2000" dirty="0"/>
              <a:t>Laptop in de tas.</a:t>
            </a:r>
          </a:p>
        </p:txBody>
      </p:sp>
      <p:pic>
        <p:nvPicPr>
          <p:cNvPr id="22" name="Picture 21">
            <a:extLst>
              <a:ext uri="{FF2B5EF4-FFF2-40B4-BE49-F238E27FC236}">
                <a16:creationId xmlns:a16="http://schemas.microsoft.com/office/drawing/2014/main" id="{43820F9D-B0B5-3DCF-79C3-F86362F1B38D}"/>
              </a:ext>
            </a:extLst>
          </p:cNvPr>
          <p:cNvPicPr>
            <a:picLocks noChangeAspect="1"/>
          </p:cNvPicPr>
          <p:nvPr/>
        </p:nvPicPr>
        <p:blipFill>
          <a:blip r:embed="rId6"/>
          <a:stretch>
            <a:fillRect/>
          </a:stretch>
        </p:blipFill>
        <p:spPr>
          <a:xfrm>
            <a:off x="1643045" y="5010610"/>
            <a:ext cx="517585" cy="517585"/>
          </a:xfrm>
          <a:prstGeom prst="rect">
            <a:avLst/>
          </a:prstGeom>
        </p:spPr>
      </p:pic>
      <p:pic>
        <p:nvPicPr>
          <p:cNvPr id="23" name="Picture 22">
            <a:extLst>
              <a:ext uri="{FF2B5EF4-FFF2-40B4-BE49-F238E27FC236}">
                <a16:creationId xmlns:a16="http://schemas.microsoft.com/office/drawing/2014/main" id="{6833C8AC-A5A5-284E-698F-DDB7967BD71F}"/>
              </a:ext>
            </a:extLst>
          </p:cNvPr>
          <p:cNvPicPr>
            <a:picLocks noChangeAspect="1"/>
          </p:cNvPicPr>
          <p:nvPr/>
        </p:nvPicPr>
        <p:blipFill>
          <a:blip r:embed="rId7"/>
          <a:stretch>
            <a:fillRect/>
          </a:stretch>
        </p:blipFill>
        <p:spPr>
          <a:xfrm>
            <a:off x="628377" y="5010610"/>
            <a:ext cx="517585" cy="517585"/>
          </a:xfrm>
          <a:prstGeom prst="rect">
            <a:avLst/>
          </a:prstGeom>
        </p:spPr>
      </p:pic>
      <p:cxnSp>
        <p:nvCxnSpPr>
          <p:cNvPr id="25" name="Straight Arrow Connector 24">
            <a:extLst>
              <a:ext uri="{FF2B5EF4-FFF2-40B4-BE49-F238E27FC236}">
                <a16:creationId xmlns:a16="http://schemas.microsoft.com/office/drawing/2014/main" id="{E857A14B-B672-CEAA-F49E-D9CC1862D28B}"/>
              </a:ext>
            </a:extLst>
          </p:cNvPr>
          <p:cNvCxnSpPr/>
          <p:nvPr/>
        </p:nvCxnSpPr>
        <p:spPr>
          <a:xfrm>
            <a:off x="1242204" y="5279366"/>
            <a:ext cx="327804" cy="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0DB3B29E-81FF-4A75-D959-80CDFE41A539}"/>
              </a:ext>
            </a:extLst>
          </p:cNvPr>
          <p:cNvCxnSpPr>
            <a:cxnSpLocks/>
          </p:cNvCxnSpPr>
          <p:nvPr/>
        </p:nvCxnSpPr>
        <p:spPr>
          <a:xfrm>
            <a:off x="217518" y="698740"/>
            <a:ext cx="0" cy="2976113"/>
          </a:xfrm>
          <a:prstGeom prst="straightConnector1">
            <a:avLst/>
          </a:prstGeom>
          <a:ln w="57150">
            <a:tailEnd type="triangle"/>
          </a:ln>
          <a:effectLst>
            <a:glow rad="101600">
              <a:schemeClr val="bg1">
                <a:alpha val="60000"/>
              </a:schemeClr>
            </a:glow>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5139B6E-D42E-22D9-6B4F-E7B12B1B2306}"/>
              </a:ext>
            </a:extLst>
          </p:cNvPr>
          <p:cNvSpPr txBox="1"/>
          <p:nvPr/>
        </p:nvSpPr>
        <p:spPr>
          <a:xfrm>
            <a:off x="392215" y="603849"/>
            <a:ext cx="3536830" cy="3233558"/>
          </a:xfrm>
          <a:prstGeom prst="rect">
            <a:avLst/>
          </a:prstGeom>
          <a:noFill/>
        </p:spPr>
        <p:txBody>
          <a:bodyPr wrap="square" rtlCol="0" anchor="ctr" anchorCtr="0">
            <a:noAutofit/>
          </a:bodyPr>
          <a:lstStyle/>
          <a:p>
            <a:pPr marL="285750" indent="-285750">
              <a:lnSpc>
                <a:spcPct val="200000"/>
              </a:lnSpc>
              <a:buFont typeface="Arial" panose="020B0604020202020204" pitchFamily="34" charset="0"/>
              <a:buChar char="•"/>
            </a:pPr>
            <a:r>
              <a:rPr lang="nl-NL" dirty="0">
                <a:effectLst>
                  <a:glow rad="101600">
                    <a:schemeClr val="bg1">
                      <a:alpha val="60000"/>
                    </a:schemeClr>
                  </a:glow>
                </a:effectLst>
              </a:rPr>
              <a:t>Wat leren we vandaag?</a:t>
            </a:r>
          </a:p>
          <a:p>
            <a:pPr marL="285750" indent="-285750">
              <a:lnSpc>
                <a:spcPct val="200000"/>
              </a:lnSpc>
              <a:buFont typeface="Arial" panose="020B0604020202020204" pitchFamily="34" charset="0"/>
              <a:buChar char="•"/>
            </a:pPr>
            <a:r>
              <a:rPr lang="nl-NL" dirty="0">
                <a:effectLst>
                  <a:glow rad="101600">
                    <a:schemeClr val="bg1">
                      <a:alpha val="60000"/>
                    </a:schemeClr>
                  </a:glow>
                </a:effectLst>
              </a:rPr>
              <a:t>Uitleg</a:t>
            </a:r>
          </a:p>
          <a:p>
            <a:pPr marL="285750" indent="-285750">
              <a:lnSpc>
                <a:spcPct val="200000"/>
              </a:lnSpc>
              <a:buFont typeface="Arial" panose="020B0604020202020204" pitchFamily="34" charset="0"/>
              <a:buChar char="•"/>
            </a:pPr>
            <a:r>
              <a:rPr lang="nl-NL" dirty="0">
                <a:effectLst>
                  <a:glow rad="101600">
                    <a:schemeClr val="bg1">
                      <a:alpha val="60000"/>
                    </a:schemeClr>
                  </a:glow>
                </a:effectLst>
              </a:rPr>
              <a:t>Huiswerk</a:t>
            </a:r>
          </a:p>
          <a:p>
            <a:pPr marL="285750" indent="-285750">
              <a:lnSpc>
                <a:spcPct val="200000"/>
              </a:lnSpc>
              <a:buFont typeface="Arial" panose="020B0604020202020204" pitchFamily="34" charset="0"/>
              <a:buChar char="•"/>
            </a:pPr>
            <a:r>
              <a:rPr lang="nl-NL" dirty="0">
                <a:effectLst>
                  <a:glow rad="101600">
                    <a:schemeClr val="bg1">
                      <a:alpha val="60000"/>
                    </a:schemeClr>
                  </a:glow>
                </a:effectLst>
              </a:rPr>
              <a:t>Leerdoelen bespreken</a:t>
            </a:r>
          </a:p>
          <a:p>
            <a:pPr marL="285750" indent="-285750">
              <a:lnSpc>
                <a:spcPct val="200000"/>
              </a:lnSpc>
              <a:buFont typeface="Arial" panose="020B0604020202020204" pitchFamily="34" charset="0"/>
              <a:buChar char="•"/>
            </a:pPr>
            <a:endParaRPr lang="nl-NL" dirty="0">
              <a:effectLst>
                <a:glow rad="101600">
                  <a:schemeClr val="bg1">
                    <a:alpha val="60000"/>
                  </a:schemeClr>
                </a:glow>
              </a:effectLst>
            </a:endParaRPr>
          </a:p>
        </p:txBody>
      </p:sp>
    </p:spTree>
    <p:extLst>
      <p:ext uri="{BB962C8B-B14F-4D97-AF65-F5344CB8AC3E}">
        <p14:creationId xmlns:p14="http://schemas.microsoft.com/office/powerpoint/2010/main" val="3700747184"/>
      </p:ext>
    </p:extLst>
  </p:cSld>
  <p:clrMapOvr>
    <a:masterClrMapping/>
  </p:clrMapOvr>
  <p:transition spd="med">
    <p:cover dir="u"/>
    <p:sndAc>
      <p:stSnd>
        <p:snd r:embed="rId2" name="Projector button push.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par>
                                <p:cTn id="8" presetID="6" presetClass="exit" presetSubtype="32" fill="hold" grpId="0" nodeType="withEffect">
                                  <p:stCondLst>
                                    <p:cond delay="0"/>
                                  </p:stCondLst>
                                  <p:childTnLst>
                                    <p:animEffect transition="out" filter="circle(out)">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par>
                                <p:cTn id="11" presetID="6" presetClass="exit" presetSubtype="32" fill="hold" nodeType="withEffect">
                                  <p:stCondLst>
                                    <p:cond delay="0"/>
                                  </p:stCondLst>
                                  <p:childTnLst>
                                    <p:animEffect transition="out" filter="circle(out)">
                                      <p:cBhvr>
                                        <p:cTn id="12" dur="2000"/>
                                        <p:tgtEl>
                                          <p:spTgt spid="11"/>
                                        </p:tgtEl>
                                      </p:cBhvr>
                                    </p:animEffect>
                                    <p:set>
                                      <p:cBhvr>
                                        <p:cTn id="13" dur="1" fill="hold">
                                          <p:stCondLst>
                                            <p:cond delay="1999"/>
                                          </p:stCondLst>
                                        </p:cTn>
                                        <p:tgtEl>
                                          <p:spTgt spid="11"/>
                                        </p:tgtEl>
                                        <p:attrNameLst>
                                          <p:attrName>style.visibility</p:attrName>
                                        </p:attrNameLst>
                                      </p:cBhvr>
                                      <p:to>
                                        <p:strVal val="hidden"/>
                                      </p:to>
                                    </p:set>
                                  </p:childTnLst>
                                </p:cTn>
                              </p:par>
                              <p:par>
                                <p:cTn id="14" presetID="6" presetClass="exit" presetSubtype="32" fill="hold" nodeType="withEffect">
                                  <p:stCondLst>
                                    <p:cond delay="0"/>
                                  </p:stCondLst>
                                  <p:childTnLst>
                                    <p:animEffect transition="out" filter="circle(out)">
                                      <p:cBhvr>
                                        <p:cTn id="15" dur="2000"/>
                                        <p:tgtEl>
                                          <p:spTgt spid="13"/>
                                        </p:tgtEl>
                                      </p:cBhvr>
                                    </p:animEffect>
                                    <p:set>
                                      <p:cBhvr>
                                        <p:cTn id="16" dur="1" fill="hold">
                                          <p:stCondLst>
                                            <p:cond delay="1999"/>
                                          </p:stCondLst>
                                        </p:cTn>
                                        <p:tgtEl>
                                          <p:spTgt spid="13"/>
                                        </p:tgtEl>
                                        <p:attrNameLst>
                                          <p:attrName>style.visibility</p:attrName>
                                        </p:attrNameLst>
                                      </p:cBhvr>
                                      <p:to>
                                        <p:strVal val="hidden"/>
                                      </p:to>
                                    </p:set>
                                  </p:childTnLst>
                                </p:cTn>
                              </p:par>
                              <p:par>
                                <p:cTn id="17" presetID="6" presetClass="exit" presetSubtype="32" fill="hold" grpId="0" nodeType="withEffect">
                                  <p:stCondLst>
                                    <p:cond delay="0"/>
                                  </p:stCondLst>
                                  <p:childTnLst>
                                    <p:animEffect transition="out" filter="circle(out)">
                                      <p:cBhvr>
                                        <p:cTn id="18" dur="2000"/>
                                        <p:tgtEl>
                                          <p:spTgt spid="8"/>
                                        </p:tgtEl>
                                      </p:cBhvr>
                                    </p:animEffect>
                                    <p:set>
                                      <p:cBhvr>
                                        <p:cTn id="19" dur="1" fill="hold">
                                          <p:stCondLst>
                                            <p:cond delay="1999"/>
                                          </p:stCondLst>
                                        </p:cTn>
                                        <p:tgtEl>
                                          <p:spTgt spid="8"/>
                                        </p:tgtEl>
                                        <p:attrNameLst>
                                          <p:attrName>style.visibility</p:attrName>
                                        </p:attrNameLst>
                                      </p:cBhvr>
                                      <p:to>
                                        <p:strVal val="hidden"/>
                                      </p:to>
                                    </p:set>
                                  </p:childTnLst>
                                </p:cTn>
                              </p:par>
                              <p:par>
                                <p:cTn id="20" presetID="6" presetClass="exit" presetSubtype="32" fill="hold" grpId="0" nodeType="withEffect">
                                  <p:stCondLst>
                                    <p:cond delay="0"/>
                                  </p:stCondLst>
                                  <p:childTnLst>
                                    <p:animEffect transition="out" filter="circle(out)">
                                      <p:cBhvr>
                                        <p:cTn id="21" dur="2000"/>
                                        <p:tgtEl>
                                          <p:spTgt spid="3"/>
                                        </p:tgtEl>
                                      </p:cBhvr>
                                    </p:animEffect>
                                    <p:set>
                                      <p:cBhvr>
                                        <p:cTn id="22" dur="1" fill="hold">
                                          <p:stCondLst>
                                            <p:cond delay="1999"/>
                                          </p:stCondLst>
                                        </p:cTn>
                                        <p:tgtEl>
                                          <p:spTgt spid="3"/>
                                        </p:tgtEl>
                                        <p:attrNameLst>
                                          <p:attrName>style.visibility</p:attrName>
                                        </p:attrNameLst>
                                      </p:cBhvr>
                                      <p:to>
                                        <p:strVal val="hidden"/>
                                      </p:to>
                                    </p:set>
                                  </p:childTnLst>
                                </p:cTn>
                              </p:par>
                              <p:par>
                                <p:cTn id="23" presetID="6" presetClass="exit" presetSubtype="32" fill="hold" nodeType="withEffect">
                                  <p:stCondLst>
                                    <p:cond delay="0"/>
                                  </p:stCondLst>
                                  <p:childTnLst>
                                    <p:animEffect transition="out" filter="circle(out)">
                                      <p:cBhvr>
                                        <p:cTn id="24" dur="2000"/>
                                        <p:tgtEl>
                                          <p:spTgt spid="22"/>
                                        </p:tgtEl>
                                      </p:cBhvr>
                                    </p:animEffect>
                                    <p:set>
                                      <p:cBhvr>
                                        <p:cTn id="25" dur="1" fill="hold">
                                          <p:stCondLst>
                                            <p:cond delay="1999"/>
                                          </p:stCondLst>
                                        </p:cTn>
                                        <p:tgtEl>
                                          <p:spTgt spid="22"/>
                                        </p:tgtEl>
                                        <p:attrNameLst>
                                          <p:attrName>style.visibility</p:attrName>
                                        </p:attrNameLst>
                                      </p:cBhvr>
                                      <p:to>
                                        <p:strVal val="hidden"/>
                                      </p:to>
                                    </p:set>
                                  </p:childTnLst>
                                </p:cTn>
                              </p:par>
                              <p:par>
                                <p:cTn id="26" presetID="6" presetClass="exit" presetSubtype="32" fill="hold" nodeType="withEffect">
                                  <p:stCondLst>
                                    <p:cond delay="0"/>
                                  </p:stCondLst>
                                  <p:childTnLst>
                                    <p:animEffect transition="out" filter="circle(out)">
                                      <p:cBhvr>
                                        <p:cTn id="27" dur="2000"/>
                                        <p:tgtEl>
                                          <p:spTgt spid="23"/>
                                        </p:tgtEl>
                                      </p:cBhvr>
                                    </p:animEffect>
                                    <p:set>
                                      <p:cBhvr>
                                        <p:cTn id="28" dur="1" fill="hold">
                                          <p:stCondLst>
                                            <p:cond delay="1999"/>
                                          </p:stCondLst>
                                        </p:cTn>
                                        <p:tgtEl>
                                          <p:spTgt spid="23"/>
                                        </p:tgtEl>
                                        <p:attrNameLst>
                                          <p:attrName>style.visibility</p:attrName>
                                        </p:attrNameLst>
                                      </p:cBhvr>
                                      <p:to>
                                        <p:strVal val="hidden"/>
                                      </p:to>
                                    </p:set>
                                  </p:childTnLst>
                                </p:cTn>
                              </p:par>
                              <p:par>
                                <p:cTn id="29" presetID="6" presetClass="exit" presetSubtype="32" fill="hold" nodeType="withEffect">
                                  <p:stCondLst>
                                    <p:cond delay="0"/>
                                  </p:stCondLst>
                                  <p:childTnLst>
                                    <p:animEffect transition="out" filter="circle(out)">
                                      <p:cBhvr>
                                        <p:cTn id="30" dur="2000"/>
                                        <p:tgtEl>
                                          <p:spTgt spid="25"/>
                                        </p:tgtEl>
                                      </p:cBhvr>
                                    </p:animEffect>
                                    <p:set>
                                      <p:cBhvr>
                                        <p:cTn id="31" dur="1" fill="hold">
                                          <p:stCondLst>
                                            <p:cond delay="1999"/>
                                          </p:stCondLst>
                                        </p:cTn>
                                        <p:tgtEl>
                                          <p:spTgt spid="25"/>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2000"/>
                                        <p:tgtEl>
                                          <p:spTgt spid="4"/>
                                        </p:tgtEl>
                                      </p:cBhvr>
                                    </p:animEffect>
                                    <p:set>
                                      <p:cBhvr>
                                        <p:cTn id="34" dur="1" fill="hold">
                                          <p:stCondLst>
                                            <p:cond delay="1999"/>
                                          </p:stCondLst>
                                        </p:cTn>
                                        <p:tgtEl>
                                          <p:spTgt spid="4"/>
                                        </p:tgtEl>
                                        <p:attrNameLst>
                                          <p:attrName>style.visibility</p:attrName>
                                        </p:attrNameLst>
                                      </p:cBhvr>
                                      <p:to>
                                        <p:strVal val="hidden"/>
                                      </p:to>
                                    </p:set>
                                  </p:childTnLst>
                                </p:cTn>
                              </p:par>
                              <p:par>
                                <p:cTn id="35" presetID="6" presetClass="exit" presetSubtype="32" fill="hold" grpId="0" nodeType="withEffect">
                                  <p:stCondLst>
                                    <p:cond delay="0"/>
                                  </p:stCondLst>
                                  <p:childTnLst>
                                    <p:animEffect transition="out" filter="circle(out)">
                                      <p:cBhvr>
                                        <p:cTn id="36" dur="2000"/>
                                        <p:tgtEl>
                                          <p:spTgt spid="9"/>
                                        </p:tgtEl>
                                      </p:cBhvr>
                                    </p:animEffect>
                                    <p:set>
                                      <p:cBhvr>
                                        <p:cTn id="37"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p:bldP spid="3"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BA2EAB2-71BD-2ADC-F4DD-9BE97BD04F91}"/>
              </a:ext>
            </a:extLst>
          </p:cNvPr>
          <p:cNvPicPr>
            <a:picLocks noChangeAspect="1"/>
          </p:cNvPicPr>
          <p:nvPr/>
        </p:nvPicPr>
        <p:blipFill>
          <a:blip r:embed="rId2">
            <a:duotone>
              <a:schemeClr val="accent2">
                <a:shade val="45000"/>
                <a:satMod val="135000"/>
              </a:schemeClr>
              <a:prstClr val="white"/>
            </a:duotone>
          </a:blip>
          <a:stretch>
            <a:fillRect/>
          </a:stretch>
        </p:blipFill>
        <p:spPr>
          <a:xfrm>
            <a:off x="5376000" y="2596551"/>
            <a:ext cx="1440000" cy="1440000"/>
          </a:xfrm>
          <a:prstGeom prst="rect">
            <a:avLst/>
          </a:prstGeom>
        </p:spPr>
      </p:pic>
      <p:pic>
        <p:nvPicPr>
          <p:cNvPr id="2" name="Picture 1">
            <a:extLst>
              <a:ext uri="{FF2B5EF4-FFF2-40B4-BE49-F238E27FC236}">
                <a16:creationId xmlns:a16="http://schemas.microsoft.com/office/drawing/2014/main" id="{B02ECD97-7A8E-020F-E9EF-AAACC28FF98B}"/>
              </a:ext>
            </a:extLst>
          </p:cNvPr>
          <p:cNvPicPr>
            <a:picLocks noChangeAspect="1"/>
          </p:cNvPicPr>
          <p:nvPr/>
        </p:nvPicPr>
        <p:blipFill>
          <a:blip r:embed="rId2">
            <a:duotone>
              <a:schemeClr val="accent5">
                <a:shade val="45000"/>
                <a:satMod val="135000"/>
              </a:schemeClr>
              <a:prstClr val="white"/>
            </a:duotone>
          </a:blip>
          <a:stretch>
            <a:fillRect/>
          </a:stretch>
        </p:blipFill>
        <p:spPr>
          <a:xfrm>
            <a:off x="5376000" y="2596551"/>
            <a:ext cx="1440000" cy="1440000"/>
          </a:xfrm>
          <a:prstGeom prst="rect">
            <a:avLst/>
          </a:prstGeom>
        </p:spPr>
      </p:pic>
      <p:sp>
        <p:nvSpPr>
          <p:cNvPr id="3" name="Tekstvak 2">
            <a:extLst>
              <a:ext uri="{FF2B5EF4-FFF2-40B4-BE49-F238E27FC236}">
                <a16:creationId xmlns:a16="http://schemas.microsoft.com/office/drawing/2014/main" id="{76C7EF23-91B6-7B41-C353-0D23AD90D067}"/>
              </a:ext>
            </a:extLst>
          </p:cNvPr>
          <p:cNvSpPr txBox="1"/>
          <p:nvPr/>
        </p:nvSpPr>
        <p:spPr>
          <a:xfrm>
            <a:off x="2124972" y="748239"/>
            <a:ext cx="7942054" cy="769441"/>
          </a:xfrm>
          <a:prstGeom prst="rect">
            <a:avLst/>
          </a:prstGeom>
          <a:noFill/>
        </p:spPr>
        <p:txBody>
          <a:bodyPr wrap="square" rtlCol="0">
            <a:spAutoFit/>
          </a:bodyPr>
          <a:lstStyle/>
          <a:p>
            <a:pPr algn="ctr"/>
            <a:r>
              <a:rPr lang="nl-NL" sz="4400" b="1" dirty="0"/>
              <a:t>De les gaat beginnen.</a:t>
            </a:r>
          </a:p>
        </p:txBody>
      </p:sp>
      <p:sp>
        <p:nvSpPr>
          <p:cNvPr id="4" name="Tekstvak 3">
            <a:extLst>
              <a:ext uri="{FF2B5EF4-FFF2-40B4-BE49-F238E27FC236}">
                <a16:creationId xmlns:a16="http://schemas.microsoft.com/office/drawing/2014/main" id="{E070F348-7DB9-9679-7E54-4841F198A217}"/>
              </a:ext>
            </a:extLst>
          </p:cNvPr>
          <p:cNvSpPr txBox="1"/>
          <p:nvPr/>
        </p:nvSpPr>
        <p:spPr>
          <a:xfrm>
            <a:off x="3715109" y="5500142"/>
            <a:ext cx="4761781" cy="369332"/>
          </a:xfrm>
          <a:prstGeom prst="rect">
            <a:avLst/>
          </a:prstGeom>
          <a:noFill/>
        </p:spPr>
        <p:txBody>
          <a:bodyPr wrap="square" rtlCol="0">
            <a:spAutoFit/>
          </a:bodyPr>
          <a:lstStyle/>
          <a:p>
            <a:pPr algn="ctr"/>
            <a:r>
              <a:rPr lang="nl-NL" i="1" dirty="0">
                <a:solidFill>
                  <a:schemeClr val="bg1">
                    <a:lumMod val="65000"/>
                  </a:schemeClr>
                </a:solidFill>
              </a:rPr>
              <a:t>Stilte wordt verwacht.</a:t>
            </a:r>
          </a:p>
        </p:txBody>
      </p:sp>
    </p:spTree>
    <p:extLst>
      <p:ext uri="{BB962C8B-B14F-4D97-AF65-F5344CB8AC3E}">
        <p14:creationId xmlns:p14="http://schemas.microsoft.com/office/powerpoint/2010/main" val="1354979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2000" tmFilter="0, 0; .2, .5; .8, .5; 1, 0"/>
                                        <p:tgtEl>
                                          <p:spTgt spid="23"/>
                                        </p:tgtEl>
                                      </p:cBhvr>
                                    </p:animEffect>
                                    <p:animScale>
                                      <p:cBhvr>
                                        <p:cTn id="7" dur="1000" autoRev="1" fill="hold"/>
                                        <p:tgtEl>
                                          <p:spTgt spid="23"/>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956D0-1927-4DF5-F29A-0D6801F0104E}"/>
            </a:ext>
          </a:extLst>
        </p:cNvPr>
        <p:cNvGrpSpPr/>
        <p:nvPr/>
      </p:nvGrpSpPr>
      <p:grpSpPr>
        <a:xfrm>
          <a:off x="0" y="0"/>
          <a:ext cx="0" cy="0"/>
          <a:chOff x="0" y="0"/>
          <a:chExt cx="0" cy="0"/>
        </a:xfrm>
      </p:grpSpPr>
      <p:pic>
        <p:nvPicPr>
          <p:cNvPr id="10" name="Afbeelding 9" descr="Afbeelding met persoon, kunst&#10;&#10;Automatisch gegenereerde beschrijving">
            <a:extLst>
              <a:ext uri="{FF2B5EF4-FFF2-40B4-BE49-F238E27FC236}">
                <a16:creationId xmlns:a16="http://schemas.microsoft.com/office/drawing/2014/main" id="{B2D27A64-6147-5B85-B44C-68619A941D76}"/>
              </a:ext>
            </a:extLst>
          </p:cNvPr>
          <p:cNvPicPr>
            <a:picLocks noChangeAspect="1"/>
          </p:cNvPicPr>
          <p:nvPr/>
        </p:nvPicPr>
        <p:blipFill>
          <a:blip r:embed="rId3">
            <a:extLst>
              <a:ext uri="{28A0092B-C50C-407E-A947-70E740481C1C}">
                <a14:useLocalDpi xmlns:a14="http://schemas.microsoft.com/office/drawing/2010/main" val="0"/>
              </a:ext>
            </a:extLst>
          </a:blip>
          <a:srcRect t="5469" b="5325"/>
          <a:stretch/>
        </p:blipFill>
        <p:spPr>
          <a:xfrm>
            <a:off x="0" y="-11164"/>
            <a:ext cx="12192000" cy="6869163"/>
          </a:xfrm>
          <a:prstGeom prst="rect">
            <a:avLst/>
          </a:prstGeom>
        </p:spPr>
      </p:pic>
      <p:sp>
        <p:nvSpPr>
          <p:cNvPr id="2" name="Title 1">
            <a:extLst>
              <a:ext uri="{FF2B5EF4-FFF2-40B4-BE49-F238E27FC236}">
                <a16:creationId xmlns:a16="http://schemas.microsoft.com/office/drawing/2014/main" id="{BC64E98A-22AF-B0BB-284B-D7375E189C28}"/>
              </a:ext>
            </a:extLst>
          </p:cNvPr>
          <p:cNvSpPr>
            <a:spLocks noGrp="1"/>
          </p:cNvSpPr>
          <p:nvPr>
            <p:ph type="title"/>
          </p:nvPr>
        </p:nvSpPr>
        <p:spPr/>
        <p:txBody>
          <a:bodyPr/>
          <a:lstStyle/>
          <a:p>
            <a:r>
              <a:rPr lang="nl-NL" dirty="0">
                <a:effectLst>
                  <a:glow rad="127000">
                    <a:schemeClr val="bg1"/>
                  </a:glow>
                </a:effectLst>
              </a:rPr>
              <a:t>Herhaling </a:t>
            </a:r>
            <a:r>
              <a:rPr lang="nl-NL" sz="2000" i="1" dirty="0">
                <a:effectLst>
                  <a:glow rad="127000">
                    <a:schemeClr val="bg1"/>
                  </a:glow>
                </a:effectLst>
              </a:rPr>
              <a:t>1000 v.Chr. – 500 </a:t>
            </a:r>
            <a:r>
              <a:rPr lang="nl-NL" sz="2000" i="1" dirty="0" err="1">
                <a:effectLst>
                  <a:glow rad="127000">
                    <a:schemeClr val="bg1"/>
                  </a:glow>
                </a:effectLst>
              </a:rPr>
              <a:t>n.Chr</a:t>
            </a:r>
            <a:r>
              <a:rPr lang="nl-NL" sz="2000" i="1" dirty="0">
                <a:effectLst>
                  <a:glow rad="127000">
                    <a:schemeClr val="bg1"/>
                  </a:glow>
                </a:effectLst>
              </a:rPr>
              <a:t>. </a:t>
            </a:r>
            <a:endParaRPr lang="nl-NL" sz="2000" i="1" dirty="0">
              <a:solidFill>
                <a:srgbClr val="7030A0"/>
              </a:solidFill>
              <a:effectLst>
                <a:glow rad="127000">
                  <a:schemeClr val="bg1"/>
                </a:glow>
              </a:effectLst>
            </a:endParaRPr>
          </a:p>
        </p:txBody>
      </p:sp>
      <p:pic>
        <p:nvPicPr>
          <p:cNvPr id="9" name="Picture 12" descr="A map of europe with red and white continents&#10;&#10;Description automatically generated">
            <a:extLst>
              <a:ext uri="{FF2B5EF4-FFF2-40B4-BE49-F238E27FC236}">
                <a16:creationId xmlns:a16="http://schemas.microsoft.com/office/drawing/2014/main" id="{59A42400-58A8-2A07-1E01-0D28306B0B06}"/>
              </a:ext>
            </a:extLst>
          </p:cNvPr>
          <p:cNvPicPr>
            <a:picLocks noChangeAspect="1"/>
          </p:cNvPicPr>
          <p:nvPr/>
        </p:nvPicPr>
        <p:blipFill rotWithShape="1">
          <a:blip r:embed="rId4">
            <a:extLst>
              <a:ext uri="{28A0092B-C50C-407E-A947-70E740481C1C}">
                <a14:useLocalDpi xmlns:a14="http://schemas.microsoft.com/office/drawing/2010/main" val="0"/>
              </a:ext>
            </a:extLst>
          </a:blip>
          <a:srcRect l="8210" r="23068"/>
          <a:stretch/>
        </p:blipFill>
        <p:spPr>
          <a:xfrm>
            <a:off x="6644640" y="3671359"/>
            <a:ext cx="5365620" cy="297129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4109312"/>
      </p:ext>
    </p:extLst>
  </p:cSld>
  <p:clrMapOvr>
    <a:masterClrMapping/>
  </p:clrMapOvr>
  <p:transition spd="med">
    <p:cover dir="u"/>
    <p:sndAc>
      <p:stSnd>
        <p:snd r:embed="rId2" name="Projector button push.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3871A1-45B9-463C-CC86-0E169B8FBEB6}"/>
              </a:ext>
            </a:extLst>
          </p:cNvPr>
          <p:cNvSpPr/>
          <p:nvPr/>
        </p:nvSpPr>
        <p:spPr>
          <a:xfrm>
            <a:off x="0" y="0"/>
            <a:ext cx="12192000" cy="1690688"/>
          </a:xfrm>
          <a:prstGeom prst="rect">
            <a:avLst/>
          </a:prstGeom>
          <a:solidFill>
            <a:srgbClr val="AF95CB"/>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F0BFF32E-7ABF-495B-E468-39B14A83E212}"/>
              </a:ext>
            </a:extLst>
          </p:cNvPr>
          <p:cNvSpPr>
            <a:spLocks noGrp="1"/>
          </p:cNvSpPr>
          <p:nvPr>
            <p:ph type="title"/>
          </p:nvPr>
        </p:nvSpPr>
        <p:spPr/>
        <p:txBody>
          <a:bodyPr/>
          <a:lstStyle/>
          <a:p>
            <a:r>
              <a:rPr lang="nl-NL" dirty="0"/>
              <a:t>Leerdoelen</a:t>
            </a:r>
            <a:br>
              <a:rPr lang="nl-NL" dirty="0"/>
            </a:br>
            <a:r>
              <a:rPr lang="nl-NL" sz="2000" i="1" dirty="0">
                <a:solidFill>
                  <a:srgbClr val="7030A0"/>
                </a:solidFill>
              </a:rPr>
              <a:t>Wat moeten we kennen en kunnen vandaag?</a:t>
            </a:r>
            <a:endParaRPr lang="nl-NL" dirty="0">
              <a:solidFill>
                <a:srgbClr val="7030A0"/>
              </a:solidFill>
            </a:endParaRPr>
          </a:p>
        </p:txBody>
      </p:sp>
      <p:sp>
        <p:nvSpPr>
          <p:cNvPr id="3" name="Content Placeholder 2">
            <a:extLst>
              <a:ext uri="{FF2B5EF4-FFF2-40B4-BE49-F238E27FC236}">
                <a16:creationId xmlns:a16="http://schemas.microsoft.com/office/drawing/2014/main" id="{A62055E2-7B1D-DD54-0EC6-8ADEA96585E6}"/>
              </a:ext>
            </a:extLst>
          </p:cNvPr>
          <p:cNvSpPr>
            <a:spLocks noGrp="1"/>
          </p:cNvSpPr>
          <p:nvPr>
            <p:ph idx="1"/>
          </p:nvPr>
        </p:nvSpPr>
        <p:spPr>
          <a:xfrm>
            <a:off x="838200" y="1825625"/>
            <a:ext cx="7883106" cy="4351338"/>
          </a:xfrm>
        </p:spPr>
        <p:txBody>
          <a:bodyPr/>
          <a:lstStyle/>
          <a:p>
            <a:pPr marL="0" indent="0">
              <a:buNone/>
            </a:pPr>
            <a:r>
              <a:rPr lang="nl-NL" b="1" dirty="0"/>
              <a:t>De leerling kan:</a:t>
            </a:r>
          </a:p>
          <a:p>
            <a:r>
              <a:rPr lang="nl-NL" sz="2000" dirty="0"/>
              <a:t>Uitleggen hoe de islam ontstond;</a:t>
            </a:r>
          </a:p>
          <a:p>
            <a:r>
              <a:rPr lang="nl-NL" sz="2000" dirty="0"/>
              <a:t>Uitleggen hoe Mohammed een eigen staat stichtte en hoe moslims hun geloof belijden;</a:t>
            </a:r>
          </a:p>
          <a:p>
            <a:r>
              <a:rPr lang="nl-NL" sz="2000" dirty="0"/>
              <a:t>uitleggen hoe de islam verder verspreid werd;</a:t>
            </a:r>
          </a:p>
          <a:p>
            <a:r>
              <a:rPr lang="nl-NL" sz="2000" dirty="0"/>
              <a:t>uitleggen wat we met de Arabische wereld bedoelen.</a:t>
            </a:r>
          </a:p>
        </p:txBody>
      </p:sp>
      <p:pic>
        <p:nvPicPr>
          <p:cNvPr id="6" name="Picture 5">
            <a:extLst>
              <a:ext uri="{FF2B5EF4-FFF2-40B4-BE49-F238E27FC236}">
                <a16:creationId xmlns:a16="http://schemas.microsoft.com/office/drawing/2014/main" id="{D409D918-D199-D954-CC54-435AF2FF0362}"/>
              </a:ext>
            </a:extLst>
          </p:cNvPr>
          <p:cNvPicPr>
            <a:picLocks noChangeAspect="1"/>
          </p:cNvPicPr>
          <p:nvPr/>
        </p:nvPicPr>
        <p:blipFill>
          <a:blip r:embed="rId3">
            <a:duotone>
              <a:prstClr val="black"/>
              <a:srgbClr val="7030A0">
                <a:tint val="45000"/>
                <a:satMod val="400000"/>
              </a:srgbClr>
            </a:duotone>
          </a:blip>
          <a:stretch>
            <a:fillRect/>
          </a:stretch>
        </p:blipFill>
        <p:spPr>
          <a:xfrm>
            <a:off x="10637027" y="215344"/>
            <a:ext cx="1260000" cy="1260000"/>
          </a:xfrm>
          <a:prstGeom prst="rect">
            <a:avLst/>
          </a:prstGeom>
        </p:spPr>
      </p:pic>
      <p:sp>
        <p:nvSpPr>
          <p:cNvPr id="4" name="Content Placeholder 2">
            <a:extLst>
              <a:ext uri="{FF2B5EF4-FFF2-40B4-BE49-F238E27FC236}">
                <a16:creationId xmlns:a16="http://schemas.microsoft.com/office/drawing/2014/main" id="{E9AE24C2-D96A-1577-6C74-39A775655A98}"/>
              </a:ext>
            </a:extLst>
          </p:cNvPr>
          <p:cNvSpPr txBox="1">
            <a:spLocks/>
          </p:cNvSpPr>
          <p:nvPr/>
        </p:nvSpPr>
        <p:spPr>
          <a:xfrm>
            <a:off x="8981955" y="1825625"/>
            <a:ext cx="30325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b="1" dirty="0"/>
              <a:t>Begrippen:</a:t>
            </a:r>
          </a:p>
          <a:p>
            <a:r>
              <a:rPr lang="nl-NL" sz="2000" dirty="0"/>
              <a:t>Allah</a:t>
            </a:r>
          </a:p>
          <a:p>
            <a:r>
              <a:rPr lang="nl-NL" sz="2000" dirty="0"/>
              <a:t>Arabische wereld</a:t>
            </a:r>
          </a:p>
          <a:p>
            <a:r>
              <a:rPr lang="nl-NL" sz="2000" dirty="0"/>
              <a:t>Islam</a:t>
            </a:r>
          </a:p>
          <a:p>
            <a:r>
              <a:rPr lang="nl-NL" sz="2000" dirty="0"/>
              <a:t>Kalief</a:t>
            </a:r>
          </a:p>
          <a:p>
            <a:r>
              <a:rPr lang="nl-NL" sz="2000" dirty="0"/>
              <a:t>Koran</a:t>
            </a:r>
          </a:p>
          <a:p>
            <a:r>
              <a:rPr lang="nl-NL" sz="2000" dirty="0"/>
              <a:t>Moskee</a:t>
            </a:r>
          </a:p>
          <a:p>
            <a:r>
              <a:rPr lang="nl-NL" sz="2000" dirty="0"/>
              <a:t>Moslim</a:t>
            </a:r>
          </a:p>
          <a:p>
            <a:r>
              <a:rPr lang="nl-NL" sz="2000" dirty="0"/>
              <a:t>Profeet</a:t>
            </a:r>
          </a:p>
          <a:p>
            <a:r>
              <a:rPr lang="nl-NL" sz="2000" dirty="0"/>
              <a:t>Staat</a:t>
            </a:r>
          </a:p>
          <a:p>
            <a:pPr marL="0" indent="0">
              <a:buFont typeface="Arial" panose="020B0604020202020204" pitchFamily="34" charset="0"/>
              <a:buNone/>
            </a:pPr>
            <a:endParaRPr lang="nl-NL" sz="2000" dirty="0"/>
          </a:p>
        </p:txBody>
      </p:sp>
    </p:spTree>
    <p:extLst>
      <p:ext uri="{BB962C8B-B14F-4D97-AF65-F5344CB8AC3E}">
        <p14:creationId xmlns:p14="http://schemas.microsoft.com/office/powerpoint/2010/main" val="1923273620"/>
      </p:ext>
    </p:extLst>
  </p:cSld>
  <p:clrMapOvr>
    <a:masterClrMapping/>
  </p:clrMapOvr>
  <p:transition spd="med">
    <p:cover dir="u"/>
    <p:sndAc>
      <p:stSnd>
        <p:snd r:embed="rId2" name="Projector button push.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5B"/>
        </a:solidFill>
        <a:effectLst/>
      </p:bgPr>
    </p:bg>
    <p:spTree>
      <p:nvGrpSpPr>
        <p:cNvPr id="1" name="">
          <a:extLst>
            <a:ext uri="{FF2B5EF4-FFF2-40B4-BE49-F238E27FC236}">
              <a16:creationId xmlns:a16="http://schemas.microsoft.com/office/drawing/2014/main" id="{4D421EEC-D6DD-CE9F-C5A3-53AD03F715F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A7CDB48-2A4D-7089-6E05-817110413B4B}"/>
              </a:ext>
            </a:extLst>
          </p:cNvPr>
          <p:cNvPicPr>
            <a:picLocks noChangeAspect="1"/>
          </p:cNvPicPr>
          <p:nvPr/>
        </p:nvPicPr>
        <p:blipFill>
          <a:blip r:embed="rId3"/>
          <a:stretch>
            <a:fillRect/>
          </a:stretch>
        </p:blipFill>
        <p:spPr>
          <a:xfrm>
            <a:off x="5187351" y="2520351"/>
            <a:ext cx="1817298" cy="1817298"/>
          </a:xfrm>
          <a:prstGeom prst="rect">
            <a:avLst/>
          </a:prstGeom>
        </p:spPr>
      </p:pic>
      <p:sp>
        <p:nvSpPr>
          <p:cNvPr id="12" name="TextBox 11">
            <a:extLst>
              <a:ext uri="{FF2B5EF4-FFF2-40B4-BE49-F238E27FC236}">
                <a16:creationId xmlns:a16="http://schemas.microsoft.com/office/drawing/2014/main" id="{0B91D695-9D97-010F-466E-794506EF6C4B}"/>
              </a:ext>
            </a:extLst>
          </p:cNvPr>
          <p:cNvSpPr txBox="1"/>
          <p:nvPr/>
        </p:nvSpPr>
        <p:spPr>
          <a:xfrm>
            <a:off x="3306618" y="2071254"/>
            <a:ext cx="5578763" cy="2715491"/>
          </a:xfrm>
          <a:prstGeom prst="rect">
            <a:avLst/>
          </a:prstGeom>
          <a:blipFill dpi="0" rotWithShape="1">
            <a:blip r:embed="rId4"/>
            <a:srcRect/>
            <a:stretch>
              <a:fillRect/>
            </a:stretch>
          </a:blipFill>
          <a:ln w="57150">
            <a:solidFill>
              <a:schemeClr val="bg1">
                <a:lumMod val="95000"/>
              </a:schemeClr>
            </a:solidFill>
          </a:ln>
          <a:scene3d>
            <a:camera prst="orthographicFront"/>
            <a:lightRig rig="threePt" dir="t"/>
          </a:scene3d>
          <a:sp3d>
            <a:bevelT/>
          </a:sp3d>
        </p:spPr>
        <p:txBody>
          <a:bodyPr wrap="square" rtlCol="0" anchor="ctr" anchorCtr="0">
            <a:noAutofit/>
          </a:bodyPr>
          <a:lstStyle/>
          <a:p>
            <a:pPr algn="ctr"/>
            <a:r>
              <a:rPr lang="nl-NL" dirty="0">
                <a:effectLst>
                  <a:glow rad="101600">
                    <a:schemeClr val="bg1">
                      <a:alpha val="60000"/>
                    </a:schemeClr>
                  </a:glow>
                </a:effectLst>
              </a:rPr>
              <a:t>Deze les bevat geen afbeelding van de islamitische profeet Mohammed. Waarom is dat?</a:t>
            </a:r>
          </a:p>
        </p:txBody>
      </p:sp>
    </p:spTree>
    <p:extLst>
      <p:ext uri="{BB962C8B-B14F-4D97-AF65-F5344CB8AC3E}">
        <p14:creationId xmlns:p14="http://schemas.microsoft.com/office/powerpoint/2010/main" val="3637051922"/>
      </p:ext>
    </p:extLst>
  </p:cSld>
  <p:clrMapOvr>
    <a:masterClrMapping/>
  </p:clrMapOvr>
  <p:transition spd="med">
    <p:cover dir="u"/>
    <p:sndAc>
      <p:stSnd>
        <p:snd r:embed="rId2" name="Projector button push.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C17DCF-883F-FC89-D9F2-071BE5BEF221}"/>
              </a:ext>
            </a:extLst>
          </p:cNvPr>
          <p:cNvSpPr/>
          <p:nvPr/>
        </p:nvSpPr>
        <p:spPr>
          <a:xfrm>
            <a:off x="0" y="0"/>
            <a:ext cx="12192000" cy="1690688"/>
          </a:xfrm>
          <a:prstGeom prst="rect">
            <a:avLst/>
          </a:prstGeom>
          <a:solidFill>
            <a:schemeClr val="accent1">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F0BFF32E-7ABF-495B-E468-39B14A83E212}"/>
              </a:ext>
            </a:extLst>
          </p:cNvPr>
          <p:cNvSpPr>
            <a:spLocks noGrp="1"/>
          </p:cNvSpPr>
          <p:nvPr>
            <p:ph type="title"/>
          </p:nvPr>
        </p:nvSpPr>
        <p:spPr/>
        <p:txBody>
          <a:bodyPr/>
          <a:lstStyle/>
          <a:p>
            <a:r>
              <a:rPr lang="nl-NL" dirty="0"/>
              <a:t>Wat is de islam?</a:t>
            </a:r>
          </a:p>
        </p:txBody>
      </p:sp>
      <p:pic>
        <p:nvPicPr>
          <p:cNvPr id="9" name="Picture 8">
            <a:extLst>
              <a:ext uri="{FF2B5EF4-FFF2-40B4-BE49-F238E27FC236}">
                <a16:creationId xmlns:a16="http://schemas.microsoft.com/office/drawing/2014/main" id="{ECCA697C-5635-C587-1F3D-1110908E954A}"/>
              </a:ext>
            </a:extLst>
          </p:cNvPr>
          <p:cNvPicPr>
            <a:picLocks noChangeAspect="1"/>
          </p:cNvPicPr>
          <p:nvPr/>
        </p:nvPicPr>
        <p:blipFill>
          <a:blip r:embed="rId3">
            <a:duotone>
              <a:prstClr val="black"/>
              <a:schemeClr val="accent1">
                <a:tint val="45000"/>
                <a:satMod val="400000"/>
              </a:schemeClr>
            </a:duotone>
          </a:blip>
          <a:stretch>
            <a:fillRect/>
          </a:stretch>
        </p:blipFill>
        <p:spPr>
          <a:xfrm>
            <a:off x="10608628" y="215344"/>
            <a:ext cx="1260000" cy="1260000"/>
          </a:xfrm>
          <a:prstGeom prst="rect">
            <a:avLst/>
          </a:prstGeom>
        </p:spPr>
      </p:pic>
      <p:pic>
        <p:nvPicPr>
          <p:cNvPr id="2050" name="Picture 2" descr="undefined">
            <a:extLst>
              <a:ext uri="{FF2B5EF4-FFF2-40B4-BE49-F238E27FC236}">
                <a16:creationId xmlns:a16="http://schemas.microsoft.com/office/drawing/2014/main" id="{C58CD9B1-BF0A-F5F6-A7DF-E43D424113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679" b="68989"/>
          <a:stretch/>
        </p:blipFill>
        <p:spPr bwMode="auto">
          <a:xfrm>
            <a:off x="9383904" y="1973697"/>
            <a:ext cx="1580296" cy="939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056AC0E9-C5CA-67DE-7C9D-130DB4E7C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046100"/>
            <a:ext cx="2734500" cy="33808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0EE370-C87A-A86B-B5ED-00124CDCD701}"/>
              </a:ext>
            </a:extLst>
          </p:cNvPr>
          <p:cNvSpPr txBox="1"/>
          <p:nvPr/>
        </p:nvSpPr>
        <p:spPr>
          <a:xfrm>
            <a:off x="941680" y="6426936"/>
            <a:ext cx="2527539" cy="368120"/>
          </a:xfrm>
          <a:prstGeom prst="rect">
            <a:avLst/>
          </a:prstGeom>
          <a:noFill/>
        </p:spPr>
        <p:txBody>
          <a:bodyPr wrap="square" rtlCol="0">
            <a:spAutoFit/>
          </a:bodyPr>
          <a:lstStyle/>
          <a:p>
            <a:pPr algn="ctr"/>
            <a:r>
              <a:rPr lang="nl-NL" i="1" dirty="0"/>
              <a:t>De profeet Abraham</a:t>
            </a:r>
          </a:p>
        </p:txBody>
      </p:sp>
      <p:pic>
        <p:nvPicPr>
          <p:cNvPr id="10" name="Afbeelding 9" descr="Afbeelding met verven, mythologie, kunst, kleding&#10;&#10;Automatisch gegenereerde beschrijving">
            <a:extLst>
              <a:ext uri="{FF2B5EF4-FFF2-40B4-BE49-F238E27FC236}">
                <a16:creationId xmlns:a16="http://schemas.microsoft.com/office/drawing/2014/main" id="{609EFB52-47C5-9591-9E25-B1B3F6C8F1C3}"/>
              </a:ext>
            </a:extLst>
          </p:cNvPr>
          <p:cNvPicPr>
            <a:picLocks noChangeAspect="1"/>
          </p:cNvPicPr>
          <p:nvPr/>
        </p:nvPicPr>
        <p:blipFill>
          <a:blip r:embed="rId6">
            <a:extLst>
              <a:ext uri="{28A0092B-C50C-407E-A947-70E740481C1C}">
                <a14:useLocalDpi xmlns:a14="http://schemas.microsoft.com/office/drawing/2010/main" val="0"/>
              </a:ext>
            </a:extLst>
          </a:blip>
          <a:srcRect l="39110" t="10990" r="22318" b="18032"/>
          <a:stretch/>
        </p:blipFill>
        <p:spPr>
          <a:xfrm>
            <a:off x="4814091" y="3046100"/>
            <a:ext cx="2734501" cy="3380836"/>
          </a:xfrm>
          <a:prstGeom prst="rect">
            <a:avLst/>
          </a:prstGeom>
          <a:ln>
            <a:solidFill>
              <a:schemeClr val="tx1"/>
            </a:solidFill>
          </a:ln>
          <a:effectLst>
            <a:outerShdw blurRad="50800" dist="38100" dir="2700000" algn="tl" rotWithShape="0">
              <a:prstClr val="black">
                <a:alpha val="40000"/>
              </a:prstClr>
            </a:outerShdw>
          </a:effectLst>
        </p:spPr>
      </p:pic>
      <p:sp>
        <p:nvSpPr>
          <p:cNvPr id="11" name="Rechthoek 10">
            <a:extLst>
              <a:ext uri="{FF2B5EF4-FFF2-40B4-BE49-F238E27FC236}">
                <a16:creationId xmlns:a16="http://schemas.microsoft.com/office/drawing/2014/main" id="{40953A05-8B85-ABAC-2E35-B9993FB9FC2F}"/>
              </a:ext>
            </a:extLst>
          </p:cNvPr>
          <p:cNvSpPr/>
          <p:nvPr/>
        </p:nvSpPr>
        <p:spPr>
          <a:xfrm>
            <a:off x="8808121" y="3046100"/>
            <a:ext cx="2734500" cy="3380836"/>
          </a:xfrm>
          <a:prstGeom prst="rect">
            <a:avLst/>
          </a:prstGeom>
          <a:solidFill>
            <a:schemeClr val="bg1">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2" descr="undefined">
            <a:extLst>
              <a:ext uri="{FF2B5EF4-FFF2-40B4-BE49-F238E27FC236}">
                <a16:creationId xmlns:a16="http://schemas.microsoft.com/office/drawing/2014/main" id="{A3E9B214-C927-A258-C728-00786AB66A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419" b="36419"/>
          <a:stretch/>
        </p:blipFill>
        <p:spPr bwMode="auto">
          <a:xfrm>
            <a:off x="5305850" y="1845786"/>
            <a:ext cx="1580296" cy="10933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undefined">
            <a:extLst>
              <a:ext uri="{FF2B5EF4-FFF2-40B4-BE49-F238E27FC236}">
                <a16:creationId xmlns:a16="http://schemas.microsoft.com/office/drawing/2014/main" id="{9A3F265B-2328-D8EA-C228-99607BFD7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31" t="66839" r="16529" b="6930"/>
          <a:stretch/>
        </p:blipFill>
        <p:spPr bwMode="auto">
          <a:xfrm>
            <a:off x="1545424" y="1738260"/>
            <a:ext cx="1262668" cy="12602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6">
            <a:extLst>
              <a:ext uri="{FF2B5EF4-FFF2-40B4-BE49-F238E27FC236}">
                <a16:creationId xmlns:a16="http://schemas.microsoft.com/office/drawing/2014/main" id="{83B0C97B-FB76-67B7-C746-FBBFB2763E4F}"/>
              </a:ext>
            </a:extLst>
          </p:cNvPr>
          <p:cNvSpPr txBox="1"/>
          <p:nvPr/>
        </p:nvSpPr>
        <p:spPr>
          <a:xfrm>
            <a:off x="4832229" y="6426936"/>
            <a:ext cx="2527539" cy="368120"/>
          </a:xfrm>
          <a:prstGeom prst="rect">
            <a:avLst/>
          </a:prstGeom>
          <a:noFill/>
        </p:spPr>
        <p:txBody>
          <a:bodyPr wrap="square" rtlCol="0">
            <a:spAutoFit/>
          </a:bodyPr>
          <a:lstStyle/>
          <a:p>
            <a:pPr algn="ctr"/>
            <a:r>
              <a:rPr lang="nl-NL" i="1" dirty="0"/>
              <a:t>De ‘profeet’ Jezus</a:t>
            </a:r>
          </a:p>
        </p:txBody>
      </p:sp>
      <p:sp>
        <p:nvSpPr>
          <p:cNvPr id="15" name="TextBox 6">
            <a:extLst>
              <a:ext uri="{FF2B5EF4-FFF2-40B4-BE49-F238E27FC236}">
                <a16:creationId xmlns:a16="http://schemas.microsoft.com/office/drawing/2014/main" id="{3155CFCE-0ACF-AA72-C4AD-441F4B0505BE}"/>
              </a:ext>
            </a:extLst>
          </p:cNvPr>
          <p:cNvSpPr txBox="1"/>
          <p:nvPr/>
        </p:nvSpPr>
        <p:spPr>
          <a:xfrm>
            <a:off x="8910282" y="6424952"/>
            <a:ext cx="2527539" cy="368120"/>
          </a:xfrm>
          <a:prstGeom prst="rect">
            <a:avLst/>
          </a:prstGeom>
          <a:noFill/>
        </p:spPr>
        <p:txBody>
          <a:bodyPr wrap="square" rtlCol="0">
            <a:spAutoFit/>
          </a:bodyPr>
          <a:lstStyle/>
          <a:p>
            <a:pPr algn="ctr"/>
            <a:r>
              <a:rPr lang="nl-NL" i="1" dirty="0"/>
              <a:t>De profeet Mohammed</a:t>
            </a:r>
          </a:p>
        </p:txBody>
      </p:sp>
      <p:sp>
        <p:nvSpPr>
          <p:cNvPr id="16" name="Tekstvak 15">
            <a:extLst>
              <a:ext uri="{FF2B5EF4-FFF2-40B4-BE49-F238E27FC236}">
                <a16:creationId xmlns:a16="http://schemas.microsoft.com/office/drawing/2014/main" id="{3CB45C50-9890-E73D-9478-71F8FC9E96B6}"/>
              </a:ext>
            </a:extLst>
          </p:cNvPr>
          <p:cNvSpPr txBox="1"/>
          <p:nvPr/>
        </p:nvSpPr>
        <p:spPr>
          <a:xfrm>
            <a:off x="9560560" y="3708362"/>
            <a:ext cx="1219200" cy="2215991"/>
          </a:xfrm>
          <a:prstGeom prst="rect">
            <a:avLst/>
          </a:prstGeom>
          <a:noFill/>
        </p:spPr>
        <p:txBody>
          <a:bodyPr wrap="square" rtlCol="0">
            <a:spAutoFit/>
          </a:bodyPr>
          <a:lstStyle/>
          <a:p>
            <a:pPr algn="ctr"/>
            <a:r>
              <a:rPr lang="nl-NL" sz="13800" dirty="0"/>
              <a:t>?</a:t>
            </a:r>
          </a:p>
        </p:txBody>
      </p:sp>
    </p:spTree>
    <p:extLst>
      <p:ext uri="{BB962C8B-B14F-4D97-AF65-F5344CB8AC3E}">
        <p14:creationId xmlns:p14="http://schemas.microsoft.com/office/powerpoint/2010/main" val="1250938367"/>
      </p:ext>
    </p:extLst>
  </p:cSld>
  <p:clrMapOvr>
    <a:masterClrMapping/>
  </p:clrMapOvr>
  <p:transition spd="med">
    <p:cover dir="u"/>
    <p:sndAc>
      <p:stSnd>
        <p:snd r:embed="rId2" name="Projector button push.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6720</TotalTime>
  <Words>795</Words>
  <Application>Microsoft Office PowerPoint</Application>
  <PresentationFormat>Breedbeeld</PresentationFormat>
  <Paragraphs>114</Paragraphs>
  <Slides>17</Slides>
  <Notes>1</Notes>
  <HiddenSlides>1</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17</vt:i4>
      </vt:variant>
    </vt:vector>
  </HeadingPairs>
  <TitlesOfParts>
    <vt:vector size="22" baseType="lpstr">
      <vt:lpstr>Aptos</vt:lpstr>
      <vt:lpstr>Arial</vt:lpstr>
      <vt:lpstr>Calibri</vt:lpstr>
      <vt:lpstr>Calibri Light</vt:lpstr>
      <vt:lpstr>Office Theme</vt:lpstr>
      <vt:lpstr>Lesplanner</vt:lpstr>
      <vt:lpstr>Huisregels</vt:lpstr>
      <vt:lpstr>PowerPoint-presentatie</vt:lpstr>
      <vt:lpstr>PowerPoint-presentatie</vt:lpstr>
      <vt:lpstr>PowerPoint-presentatie</vt:lpstr>
      <vt:lpstr>Herhaling 1000 v.Chr. – 500 n.Chr. </vt:lpstr>
      <vt:lpstr>Leerdoelen Wat moeten we kennen en kunnen vandaag?</vt:lpstr>
      <vt:lpstr>PowerPoint-presentatie</vt:lpstr>
      <vt:lpstr>Wat is de islam?</vt:lpstr>
      <vt:lpstr>De profeet Mohammed (570 – 632 n.Chr.)</vt:lpstr>
      <vt:lpstr>De vooravond (570 – 632 n.Chr.)</vt:lpstr>
      <vt:lpstr>Het kalifaat</vt:lpstr>
      <vt:lpstr>De wereld veranderde</vt:lpstr>
      <vt:lpstr>PowerPoint-presentatie</vt:lpstr>
      <vt:lpstr>Zelfstandig werken</vt:lpstr>
      <vt:lpstr>Leerdoelen</vt:lpstr>
      <vt:lpstr>Afsluiten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Buisman</dc:creator>
  <cp:lastModifiedBy>Joey Buisman</cp:lastModifiedBy>
  <cp:revision>108</cp:revision>
  <dcterms:created xsi:type="dcterms:W3CDTF">2023-10-24T12:59:00Z</dcterms:created>
  <dcterms:modified xsi:type="dcterms:W3CDTF">2025-05-23T16:10:50Z</dcterms:modified>
</cp:coreProperties>
</file>